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61" r:id="rId3"/>
    <p:sldId id="262" r:id="rId4"/>
    <p:sldId id="268" r:id="rId5"/>
    <p:sldId id="269" r:id="rId6"/>
    <p:sldId id="270" r:id="rId7"/>
    <p:sldId id="271" r:id="rId8"/>
    <p:sldId id="274" r:id="rId9"/>
    <p:sldId id="272" r:id="rId10"/>
    <p:sldId id="259" r:id="rId11"/>
    <p:sldId id="277" r:id="rId12"/>
    <p:sldId id="276" r:id="rId13"/>
    <p:sldId id="257" r:id="rId14"/>
    <p:sldId id="260" r:id="rId15"/>
    <p:sldId id="275" r:id="rId16"/>
    <p:sldId id="263" r:id="rId17"/>
    <p:sldId id="265" r:id="rId18"/>
    <p:sldId id="273" r:id="rId19"/>
    <p:sldId id="264" r:id="rId20"/>
    <p:sldId id="26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983" autoAdjust="0"/>
  </p:normalViewPr>
  <p:slideViewPr>
    <p:cSldViewPr>
      <p:cViewPr varScale="1">
        <p:scale>
          <a:sx n="50" d="100"/>
          <a:sy n="50" d="100"/>
        </p:scale>
        <p:origin x="-195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221F8B-E280-45DC-A475-522033C93996}" type="datetimeFigureOut">
              <a:rPr lang="en-CA" smtClean="0"/>
              <a:t>01/05/2013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B8F75E-3B7B-4844-8FDE-00E2AB68F25E}" type="slidenum">
              <a:rPr lang="en-CA" smtClean="0"/>
              <a:t>‹#›</a:t>
            </a:fld>
            <a:endParaRPr lang="en-CA"/>
          </a:p>
        </p:txBody>
      </p:sp>
    </p:spTree>
    <p:extLst>
      <p:ext uri="{BB962C8B-B14F-4D97-AF65-F5344CB8AC3E}">
        <p14:creationId xmlns:p14="http://schemas.microsoft.com/office/powerpoint/2010/main" val="3610241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webopedia.com/TERM/F/forum.html"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webopedia.com/TERM/A/attachment.htm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Keep safe by being careful not to give out personal information (full name, e-mail address, passwords, phone number, home address, school name) either to people you are chatting with online or by posting it online where other people can see it.</a:t>
            </a:r>
            <a:endParaRPr lang="en-CA" dirty="0"/>
          </a:p>
        </p:txBody>
      </p:sp>
      <p:sp>
        <p:nvSpPr>
          <p:cNvPr id="4" name="Slide Number Placeholder 3"/>
          <p:cNvSpPr>
            <a:spLocks noGrp="1"/>
          </p:cNvSpPr>
          <p:nvPr>
            <p:ph type="sldNum" sz="quarter" idx="10"/>
          </p:nvPr>
        </p:nvSpPr>
        <p:spPr/>
        <p:txBody>
          <a:bodyPr/>
          <a:lstStyle/>
          <a:p>
            <a:fld id="{56B8F75E-3B7B-4844-8FDE-00E2AB68F25E}" type="slidenum">
              <a:rPr lang="en-CA" smtClean="0"/>
              <a:t>3</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Meeting someone you have only been in touch with online can be dangerous. Only do so with your parents’ permission and even then only when they can be present.</a:t>
            </a:r>
            <a:endParaRPr lang="en-CA" dirty="0"/>
          </a:p>
        </p:txBody>
      </p:sp>
      <p:sp>
        <p:nvSpPr>
          <p:cNvPr id="4" name="Slide Number Placeholder 3"/>
          <p:cNvSpPr>
            <a:spLocks noGrp="1"/>
          </p:cNvSpPr>
          <p:nvPr>
            <p:ph type="sldNum" sz="quarter" idx="10"/>
          </p:nvPr>
        </p:nvSpPr>
        <p:spPr/>
        <p:txBody>
          <a:bodyPr/>
          <a:lstStyle/>
          <a:p>
            <a:fld id="{56B8F75E-3B7B-4844-8FDE-00E2AB68F25E}" type="slidenum">
              <a:rPr lang="en-CA" smtClean="0"/>
              <a:t>4</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they may contain viruses or inappropriate messages.</a:t>
            </a:r>
            <a:endParaRPr lang="en-CA" dirty="0"/>
          </a:p>
        </p:txBody>
      </p:sp>
      <p:sp>
        <p:nvSpPr>
          <p:cNvPr id="4" name="Slide Number Placeholder 3"/>
          <p:cNvSpPr>
            <a:spLocks noGrp="1"/>
          </p:cNvSpPr>
          <p:nvPr>
            <p:ph type="sldNum" sz="quarter" idx="10"/>
          </p:nvPr>
        </p:nvSpPr>
        <p:spPr/>
        <p:txBody>
          <a:bodyPr/>
          <a:lstStyle/>
          <a:p>
            <a:fld id="{56B8F75E-3B7B-4844-8FDE-00E2AB68F25E}" type="slidenum">
              <a:rPr lang="en-CA" smtClean="0"/>
              <a:t>5</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This is information transmitted online, such as </a:t>
            </a:r>
            <a:r>
              <a:rPr lang="en-CA" b="0" u="none" dirty="0" smtClean="0">
                <a:hlinkClick r:id="rId3" action="ppaction://hlinkfile"/>
              </a:rPr>
              <a:t>forum</a:t>
            </a:r>
            <a:r>
              <a:rPr lang="en-CA" b="0" u="none" dirty="0" smtClean="0"/>
              <a:t> </a:t>
            </a:r>
            <a:r>
              <a:rPr lang="en-CA" b="0" u="none" dirty="0" smtClean="0">
                <a:hlinkClick r:id="" action="ppaction://hlinkfile" tooltip="Click to Continue &gt; by Deal Spy"/>
              </a:rPr>
              <a:t>registration</a:t>
            </a:r>
            <a:r>
              <a:rPr lang="en-CA" b="0" u="none" dirty="0" smtClean="0"/>
              <a:t>, e-mails and </a:t>
            </a:r>
            <a:r>
              <a:rPr lang="en-CA" b="0" u="none" dirty="0" smtClean="0">
                <a:hlinkClick r:id="rId4" action="ppaction://hlinkfile"/>
              </a:rPr>
              <a:t>attachments</a:t>
            </a:r>
            <a:r>
              <a:rPr lang="en-CA" b="0" u="none" dirty="0" smtClean="0"/>
              <a:t>, </a:t>
            </a:r>
            <a:r>
              <a:rPr lang="en-CA" dirty="0" smtClean="0"/>
              <a:t>uploading videos or digital images and any other form of transmission of information — all of which leaves traces of personal information about yourself available to others online.</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r>
              <a:rPr lang="en-CA" dirty="0" smtClean="0"/>
              <a:t>Just like a tattoo, your digital reputation is an expression of yourself. It is formed and added to by you and others over time. Your digital tattoo includes things like websites or blogs you’ve created, tweets, blog comments, your account or screen names and everything else you’ve left on the Internet from your online activities.</a:t>
            </a:r>
          </a:p>
          <a:p>
            <a:endParaRPr lang="en-CA" dirty="0"/>
          </a:p>
        </p:txBody>
      </p:sp>
      <p:sp>
        <p:nvSpPr>
          <p:cNvPr id="4" name="Slide Number Placeholder 3"/>
          <p:cNvSpPr>
            <a:spLocks noGrp="1"/>
          </p:cNvSpPr>
          <p:nvPr>
            <p:ph type="sldNum" sz="quarter" idx="10"/>
          </p:nvPr>
        </p:nvSpPr>
        <p:spPr/>
        <p:txBody>
          <a:bodyPr/>
          <a:lstStyle/>
          <a:p>
            <a:fld id="{56B8F75E-3B7B-4844-8FDE-00E2AB68F25E}" type="slidenum">
              <a:rPr lang="en-CA" smtClean="0"/>
              <a:t>8</a:t>
            </a:fld>
            <a:endParaRPr lang="en-CA"/>
          </a:p>
        </p:txBody>
      </p:sp>
    </p:spTree>
    <p:extLst>
      <p:ext uri="{BB962C8B-B14F-4D97-AF65-F5344CB8AC3E}">
        <p14:creationId xmlns:p14="http://schemas.microsoft.com/office/powerpoint/2010/main" val="691248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b="0" i="0" kern="1200" dirty="0" smtClean="0">
                <a:solidFill>
                  <a:srgbClr val="000000"/>
                </a:solidFill>
                <a:latin typeface="+mn-lt"/>
                <a:ea typeface="+mn-ea"/>
                <a:cs typeface="+mn-cs"/>
              </a:rPr>
              <a:t>Why? </a:t>
            </a:r>
          </a:p>
          <a:p>
            <a:r>
              <a:rPr lang="en-CA" sz="1200" b="0" i="0" kern="1200" dirty="0" smtClean="0">
                <a:solidFill>
                  <a:srgbClr val="000000"/>
                </a:solidFill>
                <a:latin typeface="+mn-lt"/>
                <a:ea typeface="+mn-ea"/>
                <a:cs typeface="+mn-cs"/>
              </a:rPr>
              <a:t>In June 2012 sections of the Education Act were modified in order to make the various players in the school community more accountable with respect to bullying and violence in schools. </a:t>
            </a:r>
          </a:p>
          <a:p>
            <a:endParaRPr lang="en-CA" sz="1200" b="0" i="0" kern="1200" dirty="0" smtClean="0">
              <a:solidFill>
                <a:srgbClr val="000000"/>
              </a:solidFill>
              <a:latin typeface="+mn-lt"/>
              <a:ea typeface="+mn-ea"/>
              <a:cs typeface="+mn-cs"/>
            </a:endParaRPr>
          </a:p>
          <a:p>
            <a:r>
              <a:rPr lang="en-CA" sz="1200" b="0" i="0" kern="1200" dirty="0" smtClean="0">
                <a:solidFill>
                  <a:srgbClr val="000000"/>
                </a:solidFill>
                <a:latin typeface="+mn-lt"/>
                <a:ea typeface="+mn-ea"/>
                <a:cs typeface="+mn-cs"/>
              </a:rPr>
              <a:t>What?</a:t>
            </a:r>
          </a:p>
          <a:p>
            <a:r>
              <a:rPr lang="en-CA" sz="1200" b="0" i="0" kern="1200" dirty="0" smtClean="0">
                <a:solidFill>
                  <a:srgbClr val="000000"/>
                </a:solidFill>
                <a:latin typeface="+mn-lt"/>
                <a:ea typeface="+mn-ea"/>
                <a:cs typeface="+mn-cs"/>
              </a:rPr>
              <a:t>Bill 56 was tabled in the National Assembly by the Minister of Education, Leisure and Sports. It specifies the duties and responsibilities of all stakeholders with regard to bullying and violence. It states that school boards must ensure that each school provides a safe and secure learning environment that allows every student to develop to his or her full potential, free from fear of bullying or violence. </a:t>
            </a:r>
            <a:endParaRPr lang="en-CA" dirty="0"/>
          </a:p>
        </p:txBody>
      </p:sp>
      <p:sp>
        <p:nvSpPr>
          <p:cNvPr id="4" name="Slide Number Placeholder 3"/>
          <p:cNvSpPr>
            <a:spLocks noGrp="1"/>
          </p:cNvSpPr>
          <p:nvPr>
            <p:ph type="sldNum" sz="quarter" idx="10"/>
          </p:nvPr>
        </p:nvSpPr>
        <p:spPr/>
        <p:txBody>
          <a:bodyPr/>
          <a:lstStyle/>
          <a:p>
            <a:fld id="{56B8F75E-3B7B-4844-8FDE-00E2AB68F25E}" type="slidenum">
              <a:rPr lang="en-CA" smtClean="0"/>
              <a:t>13</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CA" sz="1200" dirty="0" smtClean="0">
                <a:solidFill>
                  <a:srgbClr val="000000"/>
                </a:solidFill>
              </a:rPr>
              <a:t>1. Respect the private lives of other people on line; don’t spread rumours, don’t share information, about or photos of someone without getting his or her </a:t>
            </a:r>
          </a:p>
          <a:p>
            <a:pPr marL="0" indent="0">
              <a:buNone/>
            </a:pPr>
            <a:r>
              <a:rPr lang="en-CA" sz="1200" dirty="0" smtClean="0">
                <a:solidFill>
                  <a:srgbClr val="000000"/>
                </a:solidFill>
              </a:rPr>
              <a:t>permission.</a:t>
            </a:r>
          </a:p>
          <a:p>
            <a:pPr marL="0" indent="0">
              <a:buNone/>
            </a:pPr>
            <a:endParaRPr lang="en-CA" sz="1200" dirty="0" smtClean="0">
              <a:solidFill>
                <a:srgbClr val="000000"/>
              </a:solidFill>
            </a:endParaRPr>
          </a:p>
          <a:p>
            <a:pPr marL="0" indent="0">
              <a:buNone/>
            </a:pPr>
            <a:r>
              <a:rPr lang="en-CA" sz="1200" dirty="0" smtClean="0">
                <a:solidFill>
                  <a:srgbClr val="000000"/>
                </a:solidFill>
              </a:rPr>
              <a:t>2. In </a:t>
            </a:r>
            <a:r>
              <a:rPr lang="en-CA" sz="1200" dirty="0" smtClean="0">
                <a:solidFill>
                  <a:srgbClr val="000000"/>
                </a:solidFill>
              </a:rPr>
              <a:t>the online world, just like the offline world, never try to exclude other people.</a:t>
            </a:r>
          </a:p>
          <a:p>
            <a:pPr marL="0" indent="0">
              <a:buNone/>
            </a:pPr>
            <a:endParaRPr lang="en-CA" sz="1200" dirty="0" smtClean="0">
              <a:solidFill>
                <a:srgbClr val="000000"/>
              </a:solidFill>
            </a:endParaRPr>
          </a:p>
          <a:p>
            <a:pPr marL="0" indent="0">
              <a:buNone/>
            </a:pPr>
            <a:r>
              <a:rPr lang="en-CA" sz="1200" dirty="0" smtClean="0">
                <a:solidFill>
                  <a:srgbClr val="000000"/>
                </a:solidFill>
              </a:rPr>
              <a:t>3. Don’t </a:t>
            </a:r>
            <a:r>
              <a:rPr lang="en-CA" sz="1200" dirty="0" smtClean="0">
                <a:solidFill>
                  <a:srgbClr val="000000"/>
                </a:solidFill>
              </a:rPr>
              <a:t>try to turn people against one another; making someone else be a bully is no different than being a bully yourself.</a:t>
            </a:r>
          </a:p>
          <a:p>
            <a:endParaRPr lang="en-CA" dirty="0"/>
          </a:p>
        </p:txBody>
      </p:sp>
      <p:sp>
        <p:nvSpPr>
          <p:cNvPr id="4" name="Slide Number Placeholder 3"/>
          <p:cNvSpPr>
            <a:spLocks noGrp="1"/>
          </p:cNvSpPr>
          <p:nvPr>
            <p:ph type="sldNum" sz="quarter" idx="10"/>
          </p:nvPr>
        </p:nvSpPr>
        <p:spPr/>
        <p:txBody>
          <a:bodyPr/>
          <a:lstStyle/>
          <a:p>
            <a:fld id="{56B8F75E-3B7B-4844-8FDE-00E2AB68F25E}" type="slidenum">
              <a:rPr lang="en-CA" smtClean="0"/>
              <a:t>14</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buClr>
                <a:srgbClr val="2DA2BF"/>
              </a:buClr>
              <a:buNone/>
            </a:pPr>
            <a:r>
              <a:rPr lang="en-CA" sz="1200" dirty="0" smtClean="0">
                <a:solidFill>
                  <a:srgbClr val="000000"/>
                </a:solidFill>
              </a:rPr>
              <a:t>. Follow the same values in the virtual world as you would in the physical world; never write to anyone something you wouldn’t be willing to say face-to-face. If you feel an urge to write something angry, sleep on it.</a:t>
            </a:r>
          </a:p>
          <a:p>
            <a:pPr marL="0" lvl="0" indent="0">
              <a:buClr>
                <a:srgbClr val="2DA2BF"/>
              </a:buClr>
              <a:buNone/>
            </a:pPr>
            <a:endParaRPr lang="en-CA" sz="1200" dirty="0" smtClean="0">
              <a:solidFill>
                <a:srgbClr val="000000"/>
              </a:solidFill>
            </a:endParaRPr>
          </a:p>
          <a:p>
            <a:pPr marL="0" lvl="0" indent="0">
              <a:buClr>
                <a:srgbClr val="2DA2BF"/>
              </a:buClr>
              <a:buNone/>
            </a:pPr>
            <a:r>
              <a:rPr lang="en-CA" sz="1200" dirty="0" smtClean="0">
                <a:solidFill>
                  <a:srgbClr val="000000"/>
                </a:solidFill>
              </a:rPr>
              <a:t>6. If you witness cyberbullying:</a:t>
            </a:r>
          </a:p>
          <a:p>
            <a:pPr marL="0" lvl="0" indent="0">
              <a:buClr>
                <a:srgbClr val="2DA2BF"/>
              </a:buClr>
              <a:buNone/>
            </a:pPr>
            <a:r>
              <a:rPr lang="en-CA" sz="1200" dirty="0" smtClean="0">
                <a:solidFill>
                  <a:srgbClr val="000000"/>
                </a:solidFill>
              </a:rPr>
              <a:t>    </a:t>
            </a:r>
            <a:r>
              <a:rPr lang="en-CA" sz="1200" dirty="0" err="1" smtClean="0">
                <a:solidFill>
                  <a:srgbClr val="000000"/>
                </a:solidFill>
              </a:rPr>
              <a:t>i</a:t>
            </a:r>
            <a:r>
              <a:rPr lang="en-CA" sz="1200" dirty="0" smtClean="0">
                <a:solidFill>
                  <a:srgbClr val="000000"/>
                </a:solidFill>
              </a:rPr>
              <a:t>) Refuse to do it if someone asks you to pass on an insulting or embarrassing message, photo or video.</a:t>
            </a:r>
          </a:p>
          <a:p>
            <a:pPr marL="0" lvl="0" indent="0">
              <a:buClr>
                <a:srgbClr val="2DA2BF"/>
              </a:buClr>
              <a:buNone/>
            </a:pPr>
            <a:endParaRPr lang="en-CA" sz="1200" dirty="0" smtClean="0">
              <a:solidFill>
                <a:srgbClr val="000000"/>
              </a:solidFill>
            </a:endParaRPr>
          </a:p>
          <a:p>
            <a:pPr marL="0" lvl="0" indent="0">
              <a:buClr>
                <a:srgbClr val="2DA2BF"/>
              </a:buClr>
              <a:buNone/>
            </a:pPr>
            <a:r>
              <a:rPr lang="en-CA" sz="1200" dirty="0" smtClean="0">
                <a:solidFill>
                  <a:srgbClr val="000000"/>
                </a:solidFill>
              </a:rPr>
              <a:t>    ii) Talk to a trusted adult</a:t>
            </a:r>
          </a:p>
          <a:p>
            <a:endParaRPr lang="en-CA" dirty="0"/>
          </a:p>
        </p:txBody>
      </p:sp>
      <p:sp>
        <p:nvSpPr>
          <p:cNvPr id="4" name="Slide Number Placeholder 3"/>
          <p:cNvSpPr>
            <a:spLocks noGrp="1"/>
          </p:cNvSpPr>
          <p:nvPr>
            <p:ph type="sldNum" sz="quarter" idx="10"/>
          </p:nvPr>
        </p:nvSpPr>
        <p:spPr/>
        <p:txBody>
          <a:bodyPr/>
          <a:lstStyle/>
          <a:p>
            <a:fld id="{56B8F75E-3B7B-4844-8FDE-00E2AB68F25E}" type="slidenum">
              <a:rPr lang="en-CA" smtClean="0"/>
              <a:t>15</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b="1" dirty="0" smtClean="0"/>
              <a:t> </a:t>
            </a:r>
            <a:r>
              <a:rPr lang="en-CA" sz="1600" b="1" dirty="0" smtClean="0"/>
              <a:t>Stop</a:t>
            </a:r>
            <a:r>
              <a:rPr lang="en-CA" sz="1600" dirty="0" smtClean="0"/>
              <a:t>: </a:t>
            </a:r>
            <a:r>
              <a:rPr lang="en-CA" dirty="0" smtClean="0"/>
              <a:t>Leave the environment or online activity where the bullying is</a:t>
            </a:r>
          </a:p>
          <a:p>
            <a:pPr marL="0" indent="0">
              <a:buNone/>
            </a:pPr>
            <a:r>
              <a:rPr lang="en-CA" dirty="0" smtClean="0"/>
              <a:t>            occurring.</a:t>
            </a:r>
          </a:p>
          <a:p>
            <a:pPr marL="0" indent="0">
              <a:buNone/>
            </a:pPr>
            <a:endParaRPr lang="en-CA" dirty="0" smtClean="0"/>
          </a:p>
          <a:p>
            <a:pPr marL="0" indent="0">
              <a:buNone/>
            </a:pPr>
            <a:r>
              <a:rPr lang="en-CA" dirty="0" smtClean="0"/>
              <a:t> </a:t>
            </a:r>
            <a:r>
              <a:rPr lang="en-CA" sz="1600" b="1" dirty="0" smtClean="0"/>
              <a:t>Block</a:t>
            </a:r>
            <a:r>
              <a:rPr lang="en-CA" sz="1600" dirty="0" smtClean="0"/>
              <a:t>: </a:t>
            </a:r>
            <a:r>
              <a:rPr lang="en-CA" dirty="0" smtClean="0"/>
              <a:t>Don't respond to the messages and block the bully from sending you</a:t>
            </a:r>
          </a:p>
          <a:p>
            <a:pPr marL="0" indent="0">
              <a:buNone/>
            </a:pPr>
            <a:r>
              <a:rPr lang="en-CA" dirty="0" smtClean="0"/>
              <a:t>             more messages.</a:t>
            </a:r>
          </a:p>
          <a:p>
            <a:pPr marL="0" indent="0">
              <a:buNone/>
            </a:pPr>
            <a:endParaRPr lang="en-CA" dirty="0" smtClean="0"/>
          </a:p>
          <a:p>
            <a:pPr marL="0" indent="0">
              <a:buNone/>
            </a:pPr>
            <a:r>
              <a:rPr lang="en-CA" dirty="0" smtClean="0"/>
              <a:t> </a:t>
            </a:r>
            <a:r>
              <a:rPr lang="en-CA" sz="1600" b="1" dirty="0" smtClean="0"/>
              <a:t>Talk</a:t>
            </a:r>
            <a:r>
              <a:rPr lang="en-CA" sz="1600" dirty="0" smtClean="0"/>
              <a:t>: </a:t>
            </a:r>
            <a:r>
              <a:rPr lang="en-CA" dirty="0" smtClean="0"/>
              <a:t>Talk to a trusted adult, call a helpline, and alert the police if the bullying</a:t>
            </a:r>
          </a:p>
          <a:p>
            <a:pPr marL="0" indent="0">
              <a:buNone/>
            </a:pPr>
            <a:r>
              <a:rPr lang="en-CA" dirty="0" smtClean="0"/>
              <a:t>          includes threats of physical harm. If harassing images or messages have</a:t>
            </a:r>
          </a:p>
          <a:p>
            <a:pPr marL="0" indent="0">
              <a:buNone/>
            </a:pPr>
            <a:r>
              <a:rPr lang="en-CA" dirty="0" smtClean="0"/>
              <a:t>          been posted on a Web site, request that the site remove these </a:t>
            </a:r>
          </a:p>
          <a:p>
            <a:pPr marL="0" indent="0">
              <a:buNone/>
            </a:pPr>
            <a:r>
              <a:rPr lang="en-CA" dirty="0" smtClean="0"/>
              <a:t>          immediately.</a:t>
            </a:r>
          </a:p>
          <a:p>
            <a:pPr marL="0" indent="0">
              <a:buNone/>
            </a:pPr>
            <a:endParaRPr lang="en-CA" dirty="0" smtClean="0"/>
          </a:p>
          <a:p>
            <a:pPr marL="0" indent="0">
              <a:buNone/>
            </a:pPr>
            <a:r>
              <a:rPr lang="en-CA" dirty="0" smtClean="0"/>
              <a:t> </a:t>
            </a:r>
            <a:r>
              <a:rPr lang="en-CA" sz="1600" b="1" dirty="0" smtClean="0"/>
              <a:t>Save</a:t>
            </a:r>
            <a:r>
              <a:rPr lang="en-CA" sz="1600" dirty="0" smtClean="0"/>
              <a:t>: </a:t>
            </a:r>
            <a:r>
              <a:rPr lang="en-CA" dirty="0" smtClean="0"/>
              <a:t>Save all the harassing messages and send them to your message</a:t>
            </a:r>
          </a:p>
          <a:p>
            <a:pPr marL="0" indent="0">
              <a:buNone/>
            </a:pPr>
            <a:r>
              <a:rPr lang="en-CA" dirty="0" smtClean="0"/>
              <a:t>            service provider (Yahoo, Hotmail, etc.). They can then determine the </a:t>
            </a:r>
          </a:p>
          <a:p>
            <a:pPr marL="0" indent="0">
              <a:buNone/>
            </a:pPr>
            <a:r>
              <a:rPr lang="en-CA" dirty="0" smtClean="0"/>
              <a:t>            source of the messages through the computer's IP address. No one is </a:t>
            </a:r>
          </a:p>
          <a:p>
            <a:pPr marL="0" indent="0">
              <a:buNone/>
            </a:pPr>
            <a:r>
              <a:rPr lang="en-CA" dirty="0" smtClean="0"/>
              <a:t>            totally anonymous on the Internet. This is equally true of cell phones.</a:t>
            </a:r>
          </a:p>
          <a:p>
            <a:endParaRPr lang="en-CA" dirty="0"/>
          </a:p>
        </p:txBody>
      </p:sp>
      <p:sp>
        <p:nvSpPr>
          <p:cNvPr id="4" name="Slide Number Placeholder 3"/>
          <p:cNvSpPr>
            <a:spLocks noGrp="1"/>
          </p:cNvSpPr>
          <p:nvPr>
            <p:ph type="sldNum" sz="quarter" idx="10"/>
          </p:nvPr>
        </p:nvSpPr>
        <p:spPr/>
        <p:txBody>
          <a:bodyPr/>
          <a:lstStyle/>
          <a:p>
            <a:fld id="{56B8F75E-3B7B-4844-8FDE-00E2AB68F25E}" type="slidenum">
              <a:rPr lang="en-CA" smtClean="0"/>
              <a:t>16</a:t>
            </a:fld>
            <a:endParaRPr lang="en-CA"/>
          </a:p>
        </p:txBody>
      </p:sp>
    </p:spTree>
    <p:extLst>
      <p:ext uri="{BB962C8B-B14F-4D97-AF65-F5344CB8AC3E}">
        <p14:creationId xmlns:p14="http://schemas.microsoft.com/office/powerpoint/2010/main" val="98418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200" b="1" kern="1200" dirty="0" smtClean="0">
                <a:solidFill>
                  <a:schemeClr val="tx1"/>
                </a:solidFill>
                <a:latin typeface="+mn-lt"/>
                <a:ea typeface="+mn-ea"/>
                <a:cs typeface="+mn-cs"/>
              </a:rPr>
              <a:t>Polite </a:t>
            </a:r>
            <a:r>
              <a:rPr lang="en-CA" sz="1200" kern="1200" dirty="0" smtClean="0">
                <a:solidFill>
                  <a:schemeClr val="tx1"/>
                </a:solidFill>
                <a:latin typeface="+mn-lt"/>
                <a:ea typeface="+mn-ea"/>
                <a:cs typeface="+mn-cs"/>
              </a:rPr>
              <a:t>– Be courteous and respectful of others online.</a:t>
            </a:r>
          </a:p>
          <a:p>
            <a:pPr marL="0" indent="0">
              <a:buNone/>
            </a:pPr>
            <a:endParaRPr lang="en-CA" sz="1200" kern="1200" dirty="0" smtClean="0">
              <a:solidFill>
                <a:schemeClr val="tx1"/>
              </a:solidFill>
              <a:latin typeface="+mn-lt"/>
              <a:ea typeface="+mn-ea"/>
              <a:cs typeface="+mn-cs"/>
            </a:endParaRPr>
          </a:p>
          <a:p>
            <a:pPr marL="0" indent="0">
              <a:buNone/>
            </a:pPr>
            <a:r>
              <a:rPr lang="en-CA" sz="1200" b="1" kern="1200" dirty="0" smtClean="0">
                <a:solidFill>
                  <a:schemeClr val="tx1"/>
                </a:solidFill>
                <a:latin typeface="+mn-lt"/>
                <a:ea typeface="+mn-ea"/>
                <a:cs typeface="+mn-cs"/>
              </a:rPr>
              <a:t>Posting</a:t>
            </a:r>
            <a:r>
              <a:rPr lang="en-CA" sz="1200" kern="1200" dirty="0" smtClean="0">
                <a:solidFill>
                  <a:schemeClr val="tx1"/>
                </a:solidFill>
                <a:latin typeface="+mn-lt"/>
                <a:ea typeface="+mn-ea"/>
                <a:cs typeface="+mn-cs"/>
              </a:rPr>
              <a:t> – What is posted online today, may come back and haunt the writer tomorrow.</a:t>
            </a:r>
          </a:p>
          <a:p>
            <a:pPr marL="0" indent="0">
              <a:buNone/>
            </a:pPr>
            <a:endParaRPr lang="en-CA" sz="1200" kern="1200" dirty="0" smtClean="0">
              <a:solidFill>
                <a:schemeClr val="tx1"/>
              </a:solidFill>
              <a:latin typeface="+mn-lt"/>
              <a:ea typeface="+mn-ea"/>
              <a:cs typeface="+mn-cs"/>
            </a:endParaRPr>
          </a:p>
          <a:p>
            <a:pPr marL="0" indent="0">
              <a:buNone/>
            </a:pPr>
            <a:r>
              <a:rPr lang="en-CA" sz="1200" b="1" kern="1200" dirty="0" smtClean="0">
                <a:solidFill>
                  <a:schemeClr val="tx1"/>
                </a:solidFill>
                <a:latin typeface="+mn-lt"/>
                <a:ea typeface="+mn-ea"/>
                <a:cs typeface="+mn-cs"/>
              </a:rPr>
              <a:t>Pay Attention </a:t>
            </a:r>
            <a:r>
              <a:rPr lang="en-CA" sz="1200" kern="1200" dirty="0" smtClean="0">
                <a:solidFill>
                  <a:schemeClr val="tx1"/>
                </a:solidFill>
                <a:latin typeface="+mn-lt"/>
                <a:ea typeface="+mn-ea"/>
                <a:cs typeface="+mn-cs"/>
              </a:rPr>
              <a:t>– Improper, inappropriate or profane language may cause a participant to be kicked out or permanently banned from a forum or group.</a:t>
            </a:r>
          </a:p>
          <a:p>
            <a:pPr marL="0" indent="0">
              <a:buNone/>
            </a:pPr>
            <a:endParaRPr lang="en-CA" sz="1200" kern="1200" dirty="0" smtClean="0">
              <a:solidFill>
                <a:schemeClr val="tx1"/>
              </a:solidFill>
              <a:latin typeface="+mn-lt"/>
              <a:ea typeface="+mn-ea"/>
              <a:cs typeface="+mn-cs"/>
            </a:endParaRPr>
          </a:p>
          <a:p>
            <a:pPr marL="0" indent="0">
              <a:buNone/>
            </a:pPr>
            <a:r>
              <a:rPr lang="en-CA" sz="1200" b="1" kern="1200" dirty="0" smtClean="0">
                <a:solidFill>
                  <a:schemeClr val="tx1"/>
                </a:solidFill>
                <a:latin typeface="+mn-lt"/>
                <a:ea typeface="+mn-ea"/>
                <a:cs typeface="+mn-cs"/>
              </a:rPr>
              <a:t>Personal Information </a:t>
            </a:r>
            <a:r>
              <a:rPr lang="en-CA" sz="1200" kern="1200" dirty="0" smtClean="0">
                <a:solidFill>
                  <a:schemeClr val="tx1"/>
                </a:solidFill>
                <a:latin typeface="+mn-lt"/>
                <a:ea typeface="+mn-ea"/>
                <a:cs typeface="+mn-cs"/>
              </a:rPr>
              <a:t>– Never give out personal information about yourself or your family and friends, no matter how well you think you know your cyber pals. This includes name, address, telephone number, where you go to school. And even what city you live in.</a:t>
            </a:r>
          </a:p>
          <a:p>
            <a:endParaRPr lang="en-CA" dirty="0"/>
          </a:p>
        </p:txBody>
      </p:sp>
      <p:sp>
        <p:nvSpPr>
          <p:cNvPr id="4" name="Slide Number Placeholder 3"/>
          <p:cNvSpPr>
            <a:spLocks noGrp="1"/>
          </p:cNvSpPr>
          <p:nvPr>
            <p:ph type="sldNum" sz="quarter" idx="10"/>
          </p:nvPr>
        </p:nvSpPr>
        <p:spPr/>
        <p:txBody>
          <a:bodyPr/>
          <a:lstStyle/>
          <a:p>
            <a:fld id="{56B8F75E-3B7B-4844-8FDE-00E2AB68F25E}" type="slidenum">
              <a:rPr lang="en-CA" smtClean="0"/>
              <a:t>18</a:t>
            </a:fld>
            <a:endParaRPr lang="en-CA"/>
          </a:p>
        </p:txBody>
      </p:sp>
    </p:spTree>
    <p:extLst>
      <p:ext uri="{BB962C8B-B14F-4D97-AF65-F5344CB8AC3E}">
        <p14:creationId xmlns:p14="http://schemas.microsoft.com/office/powerpoint/2010/main" val="35897913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B07FB9B-8B14-4F8D-96A7-0E7A491E0191}" type="datetimeFigureOut">
              <a:rPr lang="en-CA" smtClean="0"/>
              <a:pPr/>
              <a:t>01/05/2013</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1186611-6428-4954-A916-435C7BD53C3F}"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07FB9B-8B14-4F8D-96A7-0E7A491E0191}" type="datetimeFigureOut">
              <a:rPr lang="en-CA" smtClean="0"/>
              <a:pPr/>
              <a:t>01/05/2013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1186611-6428-4954-A916-435C7BD53C3F}"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07FB9B-8B14-4F8D-96A7-0E7A491E0191}" type="datetimeFigureOut">
              <a:rPr lang="en-CA" smtClean="0"/>
              <a:pPr/>
              <a:t>01/05/2013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1186611-6428-4954-A916-435C7BD53C3F}"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07FB9B-8B14-4F8D-96A7-0E7A491E0191}" type="datetimeFigureOut">
              <a:rPr lang="en-CA" smtClean="0"/>
              <a:pPr/>
              <a:t>01/05/2013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1186611-6428-4954-A916-435C7BD53C3F}" type="slidenum">
              <a:rPr lang="en-CA" smtClean="0"/>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B07FB9B-8B14-4F8D-96A7-0E7A491E0191}" type="datetimeFigureOut">
              <a:rPr lang="en-CA" smtClean="0"/>
              <a:pPr/>
              <a:t>01/05/2013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1186611-6428-4954-A916-435C7BD53C3F}" type="slidenum">
              <a:rPr lang="en-CA" smtClean="0"/>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07FB9B-8B14-4F8D-96A7-0E7A491E0191}" type="datetimeFigureOut">
              <a:rPr lang="en-CA" smtClean="0"/>
              <a:pPr/>
              <a:t>01/05/2013</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81186611-6428-4954-A916-435C7BD53C3F}" type="slidenum">
              <a:rPr lang="en-CA" smtClean="0"/>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07FB9B-8B14-4F8D-96A7-0E7A491E0191}" type="datetimeFigureOut">
              <a:rPr lang="en-CA" smtClean="0"/>
              <a:pPr/>
              <a:t>01/05/2013</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81186611-6428-4954-A916-435C7BD53C3F}"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B07FB9B-8B14-4F8D-96A7-0E7A491E0191}" type="datetimeFigureOut">
              <a:rPr lang="en-CA" smtClean="0"/>
              <a:pPr/>
              <a:t>01/05/2013</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81186611-6428-4954-A916-435C7BD53C3F}" type="slidenum">
              <a:rPr lang="en-CA" smtClean="0"/>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B07FB9B-8B14-4F8D-96A7-0E7A491E0191}" type="datetimeFigureOut">
              <a:rPr lang="en-CA" smtClean="0"/>
              <a:pPr/>
              <a:t>01/05/2013</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81186611-6428-4954-A916-435C7BD53C3F}"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B07FB9B-8B14-4F8D-96A7-0E7A491E0191}" type="datetimeFigureOut">
              <a:rPr lang="en-CA" smtClean="0"/>
              <a:pPr/>
              <a:t>01/05/2013</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81186611-6428-4954-A916-435C7BD53C3F}"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B07FB9B-8B14-4F8D-96A7-0E7A491E0191}" type="datetimeFigureOut">
              <a:rPr lang="en-CA" smtClean="0"/>
              <a:pPr/>
              <a:t>01/05/2013</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1186611-6428-4954-A916-435C7BD53C3F}" type="slidenum">
              <a:rPr lang="en-CA" smtClean="0"/>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B07FB9B-8B14-4F8D-96A7-0E7A491E0191}" type="datetimeFigureOut">
              <a:rPr lang="en-CA" smtClean="0"/>
              <a:pPr/>
              <a:t>01/05/2013</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1186611-6428-4954-A916-435C7BD53C3F}"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ommonsensemedia.org/educators/lesson/secret-sharer-6-8-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file:///I:\pdig%20Social%20Networking\Making%20Digital%20Citizenship%20Personal%20%20Common%20Sense%20Media.htm" TargetMode="External"/><Relationship Id="rId2" Type="http://schemas.openxmlformats.org/officeDocument/2006/relationships/hyperlink" Target="http://www.youtube.com/watch?v=4w4_Hrwh2XI" TargetMode="External"/><Relationship Id="rId1" Type="http://schemas.openxmlformats.org/officeDocument/2006/relationships/slideLayout" Target="../slideLayouts/slideLayout2.xml"/><Relationship Id="rId4" Type="http://schemas.openxmlformats.org/officeDocument/2006/relationships/hyperlink" Target="file:///I:\pdig%20Social%20Networking\Lesson%20in%20Action%20Talking%20Safely%20Online%20%20Common%20Sense%20Media.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mediasmarts.ca/" TargetMode="External"/><Relationship Id="rId2" Type="http://schemas.openxmlformats.org/officeDocument/2006/relationships/hyperlink" Target="http://www.commonsensemedia.org/" TargetMode="External"/><Relationship Id="rId1" Type="http://schemas.openxmlformats.org/officeDocument/2006/relationships/slideLayout" Target="../slideLayouts/slideLayout2.xml"/><Relationship Id="rId4" Type="http://schemas.openxmlformats.org/officeDocument/2006/relationships/hyperlink" Target="http://www.digizen.org/digicentral/digital-values.asp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7808" y="476672"/>
            <a:ext cx="7772400" cy="1470025"/>
          </a:xfrm>
        </p:spPr>
        <p:txBody>
          <a:bodyPr>
            <a:normAutofit fontScale="90000"/>
          </a:bodyPr>
          <a:lstStyle/>
          <a:p>
            <a:pPr algn="ctr"/>
            <a:r>
              <a:rPr lang="en-CA" sz="4900" dirty="0" smtClean="0">
                <a:solidFill>
                  <a:srgbClr val="000000"/>
                </a:solidFill>
              </a:rPr>
              <a:t>Staying Safe Online</a:t>
            </a:r>
            <a:r>
              <a:rPr lang="en-CA" dirty="0" smtClean="0">
                <a:solidFill>
                  <a:srgbClr val="000000"/>
                </a:solidFill>
              </a:rPr>
              <a:t/>
            </a:r>
            <a:br>
              <a:rPr lang="en-CA" dirty="0" smtClean="0">
                <a:solidFill>
                  <a:srgbClr val="000000"/>
                </a:solidFill>
              </a:rPr>
            </a:br>
            <a:endParaRPr lang="en-CA"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628800"/>
            <a:ext cx="6264696" cy="32104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699792" y="4888005"/>
            <a:ext cx="6192688" cy="261610"/>
          </a:xfrm>
          <a:prstGeom prst="rect">
            <a:avLst/>
          </a:prstGeom>
        </p:spPr>
        <p:txBody>
          <a:bodyPr wrap="square">
            <a:spAutoFit/>
          </a:bodyPr>
          <a:lstStyle/>
          <a:p>
            <a:pPr lvl="0" algn="r"/>
            <a:r>
              <a:rPr lang="en-CA" sz="1100" dirty="0">
                <a:solidFill>
                  <a:prstClr val="black"/>
                </a:solidFill>
              </a:rPr>
              <a:t>http://www.shamelessmag.com/blog/category/geek-chic/</a:t>
            </a:r>
          </a:p>
        </p:txBody>
      </p:sp>
    </p:spTree>
    <p:extLst>
      <p:ext uri="{BB962C8B-B14F-4D97-AF65-F5344CB8AC3E}">
        <p14:creationId xmlns:p14="http://schemas.microsoft.com/office/powerpoint/2010/main" val="2615195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44824"/>
            <a:ext cx="8229600" cy="3816424"/>
          </a:xfrm>
        </p:spPr>
        <p:txBody>
          <a:bodyPr>
            <a:normAutofit fontScale="55000" lnSpcReduction="20000"/>
          </a:bodyPr>
          <a:lstStyle/>
          <a:p>
            <a:pPr marL="0" indent="0" fontAlgn="base">
              <a:buNone/>
            </a:pPr>
            <a:r>
              <a:rPr lang="en-CA" sz="5900" dirty="0" smtClean="0">
                <a:solidFill>
                  <a:srgbClr val="1E1D1C"/>
                </a:solidFill>
                <a:latin typeface="+mj-lt"/>
              </a:rPr>
              <a:t>The </a:t>
            </a:r>
            <a:r>
              <a:rPr lang="en-CA" sz="5900" dirty="0">
                <a:solidFill>
                  <a:srgbClr val="1E1D1C"/>
                </a:solidFill>
                <a:latin typeface="+mj-lt"/>
              </a:rPr>
              <a:t>psychological and emotional outcomes of </a:t>
            </a:r>
            <a:r>
              <a:rPr lang="en-CA" sz="5900" dirty="0" smtClean="0">
                <a:solidFill>
                  <a:srgbClr val="1E1D1C"/>
                </a:solidFill>
                <a:latin typeface="+mj-lt"/>
              </a:rPr>
              <a:t>cyberbullying </a:t>
            </a:r>
            <a:r>
              <a:rPr lang="en-CA" sz="5900" dirty="0">
                <a:solidFill>
                  <a:srgbClr val="1E1D1C"/>
                </a:solidFill>
                <a:latin typeface="+mj-lt"/>
              </a:rPr>
              <a:t>are similar to those of real-life bullying. </a:t>
            </a:r>
            <a:endParaRPr lang="en-CA" sz="5900" dirty="0" smtClean="0">
              <a:solidFill>
                <a:srgbClr val="1E1D1C"/>
              </a:solidFill>
              <a:latin typeface="+mj-lt"/>
            </a:endParaRPr>
          </a:p>
          <a:p>
            <a:pPr marL="0" indent="0" fontAlgn="base">
              <a:buNone/>
            </a:pPr>
            <a:endParaRPr lang="en-CA" sz="5900" dirty="0">
              <a:solidFill>
                <a:srgbClr val="1E1D1C"/>
              </a:solidFill>
              <a:latin typeface="+mj-lt"/>
            </a:endParaRPr>
          </a:p>
          <a:p>
            <a:pPr marL="0" indent="0" fontAlgn="base">
              <a:buNone/>
            </a:pPr>
            <a:r>
              <a:rPr lang="en-CA" sz="5900" dirty="0" smtClean="0">
                <a:solidFill>
                  <a:srgbClr val="1E1D1C"/>
                </a:solidFill>
                <a:latin typeface="+mj-lt"/>
              </a:rPr>
              <a:t>The </a:t>
            </a:r>
            <a:r>
              <a:rPr lang="en-CA" sz="5900" dirty="0">
                <a:solidFill>
                  <a:srgbClr val="1E1D1C"/>
                </a:solidFill>
                <a:latin typeface="+mj-lt"/>
              </a:rPr>
              <a:t>difference is, real-life bullying often ends when school ends. For </a:t>
            </a:r>
            <a:r>
              <a:rPr lang="en-CA" sz="5900" dirty="0" smtClean="0">
                <a:solidFill>
                  <a:srgbClr val="1E1D1C"/>
                </a:solidFill>
                <a:latin typeface="+mj-lt"/>
              </a:rPr>
              <a:t>cyberbullying</a:t>
            </a:r>
            <a:r>
              <a:rPr lang="en-CA" sz="5900" dirty="0">
                <a:solidFill>
                  <a:srgbClr val="1E1D1C"/>
                </a:solidFill>
                <a:latin typeface="+mj-lt"/>
              </a:rPr>
              <a:t>, there is no escape. </a:t>
            </a:r>
            <a:endParaRPr lang="en-CA" sz="5900" dirty="0" smtClean="0">
              <a:solidFill>
                <a:srgbClr val="1E1D1C"/>
              </a:solidFill>
              <a:latin typeface="+mj-lt"/>
            </a:endParaRPr>
          </a:p>
          <a:p>
            <a:pPr marL="0" indent="0" fontAlgn="base">
              <a:buNone/>
            </a:pPr>
            <a:endParaRPr lang="en-CA" sz="5900" dirty="0">
              <a:solidFill>
                <a:srgbClr val="1E1D1C"/>
              </a:solidFill>
              <a:latin typeface="+mj-lt"/>
            </a:endParaRPr>
          </a:p>
          <a:p>
            <a:pPr marL="0" indent="0" fontAlgn="base">
              <a:buNone/>
            </a:pPr>
            <a:r>
              <a:rPr lang="en-CA" sz="5900" dirty="0" smtClean="0">
                <a:solidFill>
                  <a:srgbClr val="1E1D1C"/>
                </a:solidFill>
                <a:latin typeface="+mj-lt"/>
              </a:rPr>
              <a:t>Read </a:t>
            </a:r>
            <a:r>
              <a:rPr lang="en-CA" sz="5900" dirty="0">
                <a:solidFill>
                  <a:srgbClr val="1E1D1C"/>
                </a:solidFill>
                <a:latin typeface="+mj-lt"/>
              </a:rPr>
              <a:t>on to get the facts</a:t>
            </a:r>
            <a:r>
              <a:rPr lang="en-CA" sz="5900" dirty="0" smtClean="0">
                <a:solidFill>
                  <a:srgbClr val="1E1D1C"/>
                </a:solidFill>
                <a:latin typeface="+mj-lt"/>
              </a:rPr>
              <a:t>.</a:t>
            </a:r>
            <a:endParaRPr lang="en-CA" sz="6400" dirty="0">
              <a:solidFill>
                <a:srgbClr val="1E1D1C"/>
              </a:solidFill>
              <a:latin typeface="+mj-lt"/>
            </a:endParaRPr>
          </a:p>
          <a:p>
            <a:pPr marL="0" indent="0">
              <a:buNone/>
            </a:pPr>
            <a:endParaRPr lang="en-CA" dirty="0"/>
          </a:p>
          <a:p>
            <a:pPr marL="0" indent="0">
              <a:buNone/>
            </a:pPr>
            <a:endParaRPr lang="en-CA" dirty="0" smtClean="0"/>
          </a:p>
          <a:p>
            <a:pPr marL="0" indent="0">
              <a:buNone/>
            </a:pPr>
            <a:endParaRPr lang="en-CA" dirty="0"/>
          </a:p>
          <a:p>
            <a:pPr marL="0" indent="0">
              <a:buNone/>
            </a:pPr>
            <a:endParaRPr lang="en-CA" dirty="0" smtClean="0"/>
          </a:p>
          <a:p>
            <a:pPr marL="0" indent="0">
              <a:buNone/>
            </a:pPr>
            <a:endParaRPr lang="en-CA" dirty="0" smtClean="0"/>
          </a:p>
          <a:p>
            <a:pPr marL="0" indent="0">
              <a:buNone/>
            </a:pPr>
            <a:endParaRPr lang="en-CA" dirty="0" smtClean="0"/>
          </a:p>
          <a:p>
            <a:pPr marL="0" indent="0">
              <a:buNone/>
            </a:pPr>
            <a:endParaRPr lang="en-CA" dirty="0"/>
          </a:p>
          <a:p>
            <a:pPr marL="0" indent="0">
              <a:buNone/>
            </a:pPr>
            <a:endParaRPr lang="en-CA" dirty="0" smtClean="0"/>
          </a:p>
          <a:p>
            <a:pPr marL="0" indent="0">
              <a:buNone/>
            </a:pPr>
            <a:endParaRPr lang="en-CA" dirty="0"/>
          </a:p>
          <a:p>
            <a:pPr marL="0" indent="0">
              <a:buNone/>
            </a:pPr>
            <a:endParaRPr lang="en-CA" dirty="0" smtClean="0"/>
          </a:p>
        </p:txBody>
      </p:sp>
      <p:sp>
        <p:nvSpPr>
          <p:cNvPr id="2" name="Title 1"/>
          <p:cNvSpPr>
            <a:spLocks noGrp="1"/>
          </p:cNvSpPr>
          <p:nvPr>
            <p:ph type="title"/>
          </p:nvPr>
        </p:nvSpPr>
        <p:spPr>
          <a:xfrm>
            <a:off x="467544" y="260648"/>
            <a:ext cx="8229600" cy="1143000"/>
          </a:xfrm>
        </p:spPr>
        <p:txBody>
          <a:bodyPr>
            <a:normAutofit/>
          </a:bodyPr>
          <a:lstStyle/>
          <a:p>
            <a:pPr algn="ctr"/>
            <a:r>
              <a:rPr lang="en-CA" dirty="0" smtClean="0"/>
              <a:t>Statistics and Facts</a:t>
            </a:r>
            <a:endParaRPr lang="en-CA" dirty="0"/>
          </a:p>
        </p:txBody>
      </p:sp>
    </p:spTree>
    <p:extLst>
      <p:ext uri="{BB962C8B-B14F-4D97-AF65-F5344CB8AC3E}">
        <p14:creationId xmlns:p14="http://schemas.microsoft.com/office/powerpoint/2010/main" val="3924194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315824"/>
          </a:xfrm>
        </p:spPr>
        <p:txBody>
          <a:bodyPr>
            <a:normAutofit fontScale="92500" lnSpcReduction="20000"/>
          </a:bodyPr>
          <a:lstStyle/>
          <a:p>
            <a:pPr marL="624078" indent="-514350" fontAlgn="base">
              <a:buFont typeface="+mj-lt"/>
              <a:buAutoNum type="arabicPeriod"/>
            </a:pPr>
            <a:r>
              <a:rPr lang="en-CA" sz="2800" dirty="0" smtClean="0">
                <a:solidFill>
                  <a:srgbClr val="1E1D1C"/>
                </a:solidFill>
              </a:rPr>
              <a:t>Nearly 43% of kids have been bullied online. 1 in 4 has had it happen more than once</a:t>
            </a:r>
            <a:r>
              <a:rPr lang="en-CA" sz="2800" dirty="0" smtClean="0">
                <a:solidFill>
                  <a:srgbClr val="1E1D1C"/>
                </a:solidFill>
              </a:rPr>
              <a:t>.</a:t>
            </a:r>
          </a:p>
          <a:p>
            <a:pPr marL="624078" indent="-514350" fontAlgn="base">
              <a:buFont typeface="+mj-lt"/>
              <a:buAutoNum type="arabicPeriod"/>
            </a:pPr>
            <a:endParaRPr lang="en-CA" sz="2800" dirty="0" smtClean="0">
              <a:solidFill>
                <a:srgbClr val="1E1D1C"/>
              </a:solidFill>
            </a:endParaRPr>
          </a:p>
          <a:p>
            <a:pPr marL="624078" indent="-514350" fontAlgn="base">
              <a:buFont typeface="+mj-lt"/>
              <a:buAutoNum type="arabicPeriod"/>
            </a:pPr>
            <a:r>
              <a:rPr lang="en-CA" sz="2800" dirty="0" smtClean="0">
                <a:solidFill>
                  <a:srgbClr val="1E1D1C"/>
                </a:solidFill>
              </a:rPr>
              <a:t>70% of students report seeing frequent bullying online</a:t>
            </a:r>
            <a:r>
              <a:rPr lang="en-CA" sz="2800" dirty="0" smtClean="0">
                <a:solidFill>
                  <a:srgbClr val="1E1D1C"/>
                </a:solidFill>
              </a:rPr>
              <a:t>.</a:t>
            </a:r>
          </a:p>
          <a:p>
            <a:pPr marL="624078" indent="-514350" fontAlgn="base">
              <a:buFont typeface="+mj-lt"/>
              <a:buAutoNum type="arabicPeriod"/>
            </a:pPr>
            <a:endParaRPr lang="en-CA" sz="2800" dirty="0" smtClean="0">
              <a:solidFill>
                <a:srgbClr val="1E1D1C"/>
              </a:solidFill>
            </a:endParaRPr>
          </a:p>
          <a:p>
            <a:pPr marL="624078" indent="-514350" fontAlgn="base">
              <a:buFont typeface="+mj-lt"/>
              <a:buAutoNum type="arabicPeriod"/>
            </a:pPr>
            <a:r>
              <a:rPr lang="en-CA" sz="2800" dirty="0" smtClean="0">
                <a:solidFill>
                  <a:srgbClr val="1E1D1C"/>
                </a:solidFill>
              </a:rPr>
              <a:t>81</a:t>
            </a:r>
            <a:r>
              <a:rPr lang="en-CA" sz="2800" dirty="0" smtClean="0">
                <a:solidFill>
                  <a:srgbClr val="1E1D1C"/>
                </a:solidFill>
              </a:rPr>
              <a:t>% of young people think bullying online is easier to get away with than bullying in person</a:t>
            </a:r>
            <a:r>
              <a:rPr lang="en-CA" sz="2800" dirty="0" smtClean="0">
                <a:solidFill>
                  <a:srgbClr val="1E1D1C"/>
                </a:solidFill>
              </a:rPr>
              <a:t>.</a:t>
            </a:r>
            <a:endParaRPr lang="en-CA" sz="2800" dirty="0" smtClean="0">
              <a:solidFill>
                <a:srgbClr val="1E1D1C"/>
              </a:solidFill>
            </a:endParaRPr>
          </a:p>
        </p:txBody>
      </p:sp>
      <p:sp>
        <p:nvSpPr>
          <p:cNvPr id="3" name="Title 2"/>
          <p:cNvSpPr>
            <a:spLocks noGrp="1"/>
          </p:cNvSpPr>
          <p:nvPr>
            <p:ph type="title"/>
          </p:nvPr>
        </p:nvSpPr>
        <p:spPr/>
        <p:txBody>
          <a:bodyPr/>
          <a:lstStyle/>
          <a:p>
            <a:pPr algn="ctr"/>
            <a:r>
              <a:rPr lang="en-CA" dirty="0" smtClean="0"/>
              <a:t>Statistics</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268760"/>
            <a:ext cx="8568952" cy="3960440"/>
          </a:xfrm>
        </p:spPr>
        <p:txBody>
          <a:bodyPr>
            <a:normAutofit fontScale="92500" lnSpcReduction="10000"/>
          </a:bodyPr>
          <a:lstStyle/>
          <a:p>
            <a:pPr marL="624078" lvl="0" indent="-514350" fontAlgn="base">
              <a:buClr>
                <a:srgbClr val="2DA2BF"/>
              </a:buClr>
              <a:buFont typeface="+mj-lt"/>
              <a:buAutoNum type="arabicPeriod" startAt="4"/>
            </a:pPr>
            <a:r>
              <a:rPr lang="en-CA" sz="2800" dirty="0" smtClean="0">
                <a:solidFill>
                  <a:srgbClr val="1E1D1C"/>
                </a:solidFill>
              </a:rPr>
              <a:t>Only 1 in 10 victims will inform a parent or trusted adult of their abuse.</a:t>
            </a:r>
          </a:p>
          <a:p>
            <a:pPr marL="624078" lvl="0" indent="-514350" fontAlgn="base">
              <a:buClr>
                <a:srgbClr val="2DA2BF"/>
              </a:buClr>
              <a:buFont typeface="+mj-lt"/>
              <a:buAutoNum type="arabicPeriod" startAt="4"/>
            </a:pPr>
            <a:endParaRPr lang="en-CA" sz="2800" dirty="0" smtClean="0">
              <a:solidFill>
                <a:srgbClr val="1E1D1C"/>
              </a:solidFill>
            </a:endParaRPr>
          </a:p>
          <a:p>
            <a:pPr marL="624078" lvl="0" indent="-514350" fontAlgn="base">
              <a:buClr>
                <a:srgbClr val="2DA2BF"/>
              </a:buClr>
              <a:buFont typeface="+mj-lt"/>
              <a:buAutoNum type="arabicPeriod" startAt="4"/>
            </a:pPr>
            <a:r>
              <a:rPr lang="en-CA" sz="2800" dirty="0" smtClean="0">
                <a:solidFill>
                  <a:srgbClr val="1E1D1C"/>
                </a:solidFill>
              </a:rPr>
              <a:t>Girls are about twice as likely as boys to be victims and perpetrators of cyber bullying.</a:t>
            </a:r>
          </a:p>
          <a:p>
            <a:pPr marL="624078" lvl="0" indent="-514350" fontAlgn="base">
              <a:buClr>
                <a:srgbClr val="2DA2BF"/>
              </a:buClr>
              <a:buFont typeface="+mj-lt"/>
              <a:buAutoNum type="arabicPeriod" startAt="4"/>
            </a:pPr>
            <a:endParaRPr lang="en-CA" sz="2800" dirty="0" smtClean="0">
              <a:solidFill>
                <a:srgbClr val="1E1D1C"/>
              </a:solidFill>
            </a:endParaRPr>
          </a:p>
          <a:p>
            <a:pPr marL="624078" lvl="0" indent="-514350" fontAlgn="base">
              <a:buClr>
                <a:srgbClr val="2DA2BF"/>
              </a:buClr>
              <a:buFont typeface="+mj-lt"/>
              <a:buAutoNum type="arabicPeriod" startAt="4"/>
            </a:pPr>
            <a:r>
              <a:rPr lang="en-CA" sz="2800" dirty="0" smtClean="0">
                <a:solidFill>
                  <a:srgbClr val="1E1D1C"/>
                </a:solidFill>
              </a:rPr>
              <a:t>Bullying victims are 2 to 9 times more likely to consider committing suicide.</a:t>
            </a:r>
          </a:p>
          <a:p>
            <a:pPr marL="0" lvl="0" indent="0">
              <a:buClr>
                <a:srgbClr val="2DA2BF"/>
              </a:buClr>
              <a:buNone/>
            </a:pPr>
            <a:endParaRPr lang="en-CA" sz="700" dirty="0">
              <a:solidFill>
                <a:prstClr val="black"/>
              </a:solidFill>
            </a:endParaRPr>
          </a:p>
          <a:p>
            <a:pPr marL="0" lvl="0" indent="0">
              <a:buClr>
                <a:srgbClr val="2DA2BF"/>
              </a:buClr>
              <a:buNone/>
            </a:pPr>
            <a:endParaRPr lang="en-CA" sz="700" dirty="0">
              <a:solidFill>
                <a:prstClr val="black"/>
              </a:solidFill>
            </a:endParaRPr>
          </a:p>
          <a:p>
            <a:pPr marL="0" lvl="0" indent="0" algn="r">
              <a:buClr>
                <a:srgbClr val="2DA2BF"/>
              </a:buClr>
              <a:buNone/>
            </a:pPr>
            <a:r>
              <a:rPr lang="en-CA" sz="1400" dirty="0">
                <a:solidFill>
                  <a:prstClr val="black"/>
                </a:solidFill>
              </a:rPr>
              <a:t>http://</a:t>
            </a:r>
            <a:r>
              <a:rPr lang="en-CA" sz="1400" dirty="0" smtClean="0">
                <a:solidFill>
                  <a:prstClr val="black"/>
                </a:solidFill>
              </a:rPr>
              <a:t>www.dosomething.org/tipsandtools/11-facts-about-cyber-bullying</a:t>
            </a:r>
            <a:endParaRPr lang="en-CA" sz="1400" dirty="0">
              <a:solidFill>
                <a:prstClr val="black"/>
              </a:solidFill>
            </a:endParaRPr>
          </a:p>
        </p:txBody>
      </p:sp>
    </p:spTree>
    <p:extLst>
      <p:ext uri="{BB962C8B-B14F-4D97-AF65-F5344CB8AC3E}">
        <p14:creationId xmlns:p14="http://schemas.microsoft.com/office/powerpoint/2010/main" val="797841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366" y="2636912"/>
            <a:ext cx="7776864" cy="1584175"/>
          </a:xfrm>
        </p:spPr>
        <p:txBody>
          <a:bodyPr>
            <a:normAutofit fontScale="85000" lnSpcReduction="20000"/>
          </a:bodyPr>
          <a:lstStyle/>
          <a:p>
            <a:r>
              <a:rPr lang="en-CA" sz="4000" b="1" i="1" dirty="0" smtClean="0">
                <a:solidFill>
                  <a:srgbClr val="000000"/>
                </a:solidFill>
                <a:latin typeface="+mj-lt"/>
              </a:rPr>
              <a:t>Why</a:t>
            </a:r>
            <a:r>
              <a:rPr lang="en-CA" sz="4000" b="0" i="0" dirty="0" smtClean="0">
                <a:solidFill>
                  <a:srgbClr val="000000"/>
                </a:solidFill>
                <a:latin typeface="+mj-lt"/>
              </a:rPr>
              <a:t>:</a:t>
            </a:r>
          </a:p>
          <a:p>
            <a:pPr marL="0" indent="0">
              <a:buNone/>
            </a:pPr>
            <a:endParaRPr lang="en-CA" sz="4000" b="0" i="0" dirty="0" smtClean="0">
              <a:solidFill>
                <a:srgbClr val="000000"/>
              </a:solidFill>
              <a:latin typeface="+mj-lt"/>
            </a:endParaRPr>
          </a:p>
          <a:p>
            <a:r>
              <a:rPr lang="en-CA" sz="4000" b="1" i="1" dirty="0" smtClean="0">
                <a:solidFill>
                  <a:srgbClr val="000000"/>
                </a:solidFill>
                <a:latin typeface="+mj-lt"/>
              </a:rPr>
              <a:t>What</a:t>
            </a:r>
            <a:r>
              <a:rPr lang="en-CA" sz="4000" b="0" i="0" dirty="0" smtClean="0">
                <a:solidFill>
                  <a:srgbClr val="000000"/>
                </a:solidFill>
                <a:latin typeface="+mj-lt"/>
              </a:rPr>
              <a:t>:</a:t>
            </a:r>
          </a:p>
          <a:p>
            <a:endParaRPr lang="en-CA" sz="2000" dirty="0">
              <a:solidFill>
                <a:srgbClr val="000000"/>
              </a:solidFill>
              <a:latin typeface="MyriadPro-Regular"/>
            </a:endParaRPr>
          </a:p>
          <a:p>
            <a:endParaRPr lang="en-CA" sz="2000" dirty="0" smtClean="0">
              <a:solidFill>
                <a:srgbClr val="000000"/>
              </a:solidFill>
              <a:latin typeface="MyriadPro-Regular"/>
            </a:endParaRPr>
          </a:p>
          <a:p>
            <a:endParaRPr lang="en-CA" sz="2000" dirty="0">
              <a:solidFill>
                <a:srgbClr val="000000"/>
              </a:solidFill>
              <a:latin typeface="MyriadPro-Regular"/>
            </a:endParaRPr>
          </a:p>
          <a:p>
            <a:endParaRPr lang="en-CA" sz="2000" dirty="0" smtClean="0">
              <a:solidFill>
                <a:srgbClr val="000000"/>
              </a:solidFill>
              <a:latin typeface="MyriadPro-Regular"/>
            </a:endParaRPr>
          </a:p>
          <a:p>
            <a:pPr marL="109728" indent="0">
              <a:buNone/>
            </a:pPr>
            <a:endParaRPr lang="en-CA" b="0" i="0" dirty="0" smtClean="0">
              <a:solidFill>
                <a:srgbClr val="000000"/>
              </a:solidFill>
              <a:latin typeface="MyriadPro-Regular"/>
            </a:endParaRPr>
          </a:p>
        </p:txBody>
      </p:sp>
      <p:sp>
        <p:nvSpPr>
          <p:cNvPr id="2" name="Title 1"/>
          <p:cNvSpPr>
            <a:spLocks noGrp="1"/>
          </p:cNvSpPr>
          <p:nvPr>
            <p:ph type="title"/>
          </p:nvPr>
        </p:nvSpPr>
        <p:spPr>
          <a:xfrm>
            <a:off x="467544" y="836712"/>
            <a:ext cx="8229600" cy="1143000"/>
          </a:xfrm>
        </p:spPr>
        <p:txBody>
          <a:bodyPr>
            <a:normAutofit fontScale="90000"/>
          </a:bodyPr>
          <a:lstStyle/>
          <a:p>
            <a:pPr algn="ctr"/>
            <a:r>
              <a:rPr lang="en-CA" sz="4600" dirty="0" smtClean="0">
                <a:solidFill>
                  <a:srgbClr val="000000"/>
                </a:solidFill>
              </a:rPr>
              <a:t>The Law: Bill 56 </a:t>
            </a:r>
            <a:r>
              <a:rPr lang="en-CA" b="1" dirty="0" smtClean="0">
                <a:solidFill>
                  <a:srgbClr val="000000"/>
                </a:solidFill>
                <a:latin typeface="MyriadPro-Regular"/>
              </a:rPr>
              <a:t/>
            </a:r>
            <a:br>
              <a:rPr lang="en-CA" b="1" dirty="0" smtClean="0">
                <a:solidFill>
                  <a:srgbClr val="000000"/>
                </a:solidFill>
                <a:latin typeface="MyriadPro-Regular"/>
              </a:rPr>
            </a:br>
            <a:r>
              <a:rPr lang="en-CA" sz="3600" b="0" dirty="0" smtClean="0">
                <a:solidFill>
                  <a:srgbClr val="000000"/>
                </a:solidFill>
                <a:latin typeface="MyriadPro-Regular"/>
              </a:rPr>
              <a:t>Anti-bullying and anti-violence provision in the Education Act</a:t>
            </a:r>
            <a:r>
              <a:rPr lang="en-CA" b="0" dirty="0" smtClean="0">
                <a:solidFill>
                  <a:srgbClr val="000000"/>
                </a:solidFill>
                <a:latin typeface="MyriadPro-Regular"/>
              </a:rPr>
              <a:t/>
            </a:r>
            <a:br>
              <a:rPr lang="en-CA" b="0" dirty="0" smtClean="0">
                <a:solidFill>
                  <a:srgbClr val="000000"/>
                </a:solidFill>
                <a:latin typeface="MyriadPro-Regular"/>
              </a:rPr>
            </a:br>
            <a:endParaRPr lang="en-CA" dirty="0"/>
          </a:p>
        </p:txBody>
      </p:sp>
      <p:sp>
        <p:nvSpPr>
          <p:cNvPr id="4" name="Rectangle 3"/>
          <p:cNvSpPr/>
          <p:nvPr/>
        </p:nvSpPr>
        <p:spPr>
          <a:xfrm>
            <a:off x="613892" y="5661248"/>
            <a:ext cx="8350596" cy="369332"/>
          </a:xfrm>
          <a:prstGeom prst="rect">
            <a:avLst/>
          </a:prstGeom>
        </p:spPr>
        <p:txBody>
          <a:bodyPr wrap="square">
            <a:spAutoFit/>
          </a:bodyPr>
          <a:lstStyle/>
          <a:p>
            <a:pPr algn="r"/>
            <a:r>
              <a:rPr lang="en-CA" dirty="0" smtClean="0">
                <a:solidFill>
                  <a:srgbClr val="000000"/>
                </a:solidFill>
                <a:latin typeface="MyriadPro-Regular"/>
              </a:rPr>
              <a:t>http://www.mels.gouv.qc.ca/violenceecole/index_en.asp?page=projetLoi</a:t>
            </a:r>
            <a:endParaRPr lang="en-CA" dirty="0">
              <a:solidFill>
                <a:srgbClr val="000000"/>
              </a:solidFill>
              <a:latin typeface="MyriadPro-Regular"/>
            </a:endParaRPr>
          </a:p>
        </p:txBody>
      </p:sp>
    </p:spTree>
    <p:extLst>
      <p:ext uri="{BB962C8B-B14F-4D97-AF65-F5344CB8AC3E}">
        <p14:creationId xmlns:p14="http://schemas.microsoft.com/office/powerpoint/2010/main" val="1133554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132856"/>
            <a:ext cx="8229600" cy="2808312"/>
          </a:xfrm>
        </p:spPr>
        <p:txBody>
          <a:bodyPr>
            <a:normAutofit fontScale="85000" lnSpcReduction="20000"/>
          </a:bodyPr>
          <a:lstStyle/>
          <a:p>
            <a:pPr marL="0" indent="0">
              <a:buNone/>
            </a:pPr>
            <a:r>
              <a:rPr lang="en-CA" sz="3300" dirty="0" smtClean="0">
                <a:solidFill>
                  <a:srgbClr val="000000"/>
                </a:solidFill>
              </a:rPr>
              <a:t>1.  Respect </a:t>
            </a:r>
            <a:r>
              <a:rPr lang="en-CA" sz="3300" dirty="0">
                <a:solidFill>
                  <a:srgbClr val="000000"/>
                </a:solidFill>
              </a:rPr>
              <a:t>the private lives of other people on </a:t>
            </a:r>
            <a:r>
              <a:rPr lang="en-CA" sz="3300" dirty="0" smtClean="0">
                <a:solidFill>
                  <a:srgbClr val="000000"/>
                </a:solidFill>
              </a:rPr>
              <a:t>line</a:t>
            </a:r>
          </a:p>
          <a:p>
            <a:pPr marL="514350" indent="-514350">
              <a:buAutoNum type="arabicPeriod"/>
            </a:pPr>
            <a:endParaRPr lang="en-CA" sz="3300" dirty="0">
              <a:solidFill>
                <a:srgbClr val="000000"/>
              </a:solidFill>
            </a:endParaRPr>
          </a:p>
          <a:p>
            <a:pPr marL="0" indent="0">
              <a:buNone/>
            </a:pPr>
            <a:r>
              <a:rPr lang="en-CA" sz="3300" dirty="0" smtClean="0">
                <a:solidFill>
                  <a:srgbClr val="000000"/>
                </a:solidFill>
              </a:rPr>
              <a:t>2.  Respect </a:t>
            </a:r>
            <a:r>
              <a:rPr lang="en-CA" sz="3300" dirty="0">
                <a:solidFill>
                  <a:srgbClr val="000000"/>
                </a:solidFill>
              </a:rPr>
              <a:t>other people’s virtual </a:t>
            </a:r>
            <a:r>
              <a:rPr lang="en-CA" sz="3300" dirty="0" smtClean="0">
                <a:solidFill>
                  <a:srgbClr val="000000"/>
                </a:solidFill>
              </a:rPr>
              <a:t>space</a:t>
            </a:r>
          </a:p>
          <a:p>
            <a:pPr marL="0" indent="0">
              <a:buNone/>
            </a:pPr>
            <a:endParaRPr lang="en-CA" sz="3300" dirty="0" smtClean="0">
              <a:solidFill>
                <a:srgbClr val="000000"/>
              </a:solidFill>
            </a:endParaRPr>
          </a:p>
          <a:p>
            <a:pPr marL="0" indent="0">
              <a:buNone/>
            </a:pPr>
            <a:r>
              <a:rPr lang="en-CA" sz="3300" dirty="0" smtClean="0">
                <a:solidFill>
                  <a:srgbClr val="000000"/>
                </a:solidFill>
              </a:rPr>
              <a:t>3.  Don’t </a:t>
            </a:r>
            <a:r>
              <a:rPr lang="en-CA" sz="3300" dirty="0">
                <a:solidFill>
                  <a:srgbClr val="000000"/>
                </a:solidFill>
              </a:rPr>
              <a:t>try to turn people against one </a:t>
            </a:r>
            <a:r>
              <a:rPr lang="en-CA" sz="3300" dirty="0" smtClean="0">
                <a:solidFill>
                  <a:srgbClr val="000000"/>
                </a:solidFill>
              </a:rPr>
              <a:t>another</a:t>
            </a:r>
            <a:endParaRPr lang="en-CA" sz="3300" dirty="0">
              <a:solidFill>
                <a:srgbClr val="000000"/>
              </a:solidFill>
            </a:endParaRPr>
          </a:p>
          <a:p>
            <a:pPr marL="0" indent="0">
              <a:buNone/>
            </a:pPr>
            <a:endParaRPr lang="en-CA" dirty="0"/>
          </a:p>
        </p:txBody>
      </p:sp>
      <p:sp>
        <p:nvSpPr>
          <p:cNvPr id="2" name="Title 1"/>
          <p:cNvSpPr>
            <a:spLocks noGrp="1"/>
          </p:cNvSpPr>
          <p:nvPr>
            <p:ph type="title"/>
          </p:nvPr>
        </p:nvSpPr>
        <p:spPr>
          <a:xfrm>
            <a:off x="467544" y="548680"/>
            <a:ext cx="8229600" cy="1143000"/>
          </a:xfrm>
        </p:spPr>
        <p:txBody>
          <a:bodyPr>
            <a:normAutofit fontScale="90000"/>
          </a:bodyPr>
          <a:lstStyle/>
          <a:p>
            <a:r>
              <a:rPr lang="en-CA" sz="4600" dirty="0" smtClean="0">
                <a:solidFill>
                  <a:srgbClr val="000000"/>
                </a:solidFill>
              </a:rPr>
              <a:t>Cyberbullying: Rules of Online Conduct</a:t>
            </a:r>
            <a:r>
              <a:rPr lang="en-CA" dirty="0" smtClean="0">
                <a:solidFill>
                  <a:srgbClr val="000000"/>
                </a:solidFill>
              </a:rPr>
              <a:t/>
            </a:r>
            <a:br>
              <a:rPr lang="en-CA" dirty="0" smtClean="0">
                <a:solidFill>
                  <a:srgbClr val="000000"/>
                </a:solidFill>
              </a:rPr>
            </a:br>
            <a:endParaRPr lang="en-CA" dirty="0"/>
          </a:p>
        </p:txBody>
      </p:sp>
    </p:spTree>
    <p:extLst>
      <p:ext uri="{BB962C8B-B14F-4D97-AF65-F5344CB8AC3E}">
        <p14:creationId xmlns:p14="http://schemas.microsoft.com/office/powerpoint/2010/main" val="45299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556792"/>
            <a:ext cx="8568952" cy="4755984"/>
          </a:xfrm>
        </p:spPr>
        <p:txBody>
          <a:bodyPr>
            <a:normAutofit fontScale="92500" lnSpcReduction="20000"/>
          </a:bodyPr>
          <a:lstStyle/>
          <a:p>
            <a:pPr marL="0" lvl="0" indent="0">
              <a:buClr>
                <a:srgbClr val="2DA2BF"/>
              </a:buClr>
              <a:buNone/>
            </a:pPr>
            <a:r>
              <a:rPr lang="en-CA" sz="3100" dirty="0" smtClean="0">
                <a:solidFill>
                  <a:srgbClr val="000000"/>
                </a:solidFill>
              </a:rPr>
              <a:t>4. </a:t>
            </a:r>
            <a:r>
              <a:rPr lang="en-CA" sz="3100" dirty="0" smtClean="0">
                <a:solidFill>
                  <a:srgbClr val="000000"/>
                </a:solidFill>
              </a:rPr>
              <a:t>Never write something to anyone that you wouldn’t be willing to say face-to-face. </a:t>
            </a:r>
          </a:p>
          <a:p>
            <a:pPr marL="0" lvl="0" indent="0">
              <a:buClr>
                <a:srgbClr val="2DA2BF"/>
              </a:buClr>
              <a:buNone/>
            </a:pPr>
            <a:endParaRPr lang="en-CA" sz="3100" dirty="0">
              <a:solidFill>
                <a:srgbClr val="000000"/>
              </a:solidFill>
            </a:endParaRPr>
          </a:p>
          <a:p>
            <a:pPr marL="0" lvl="0" indent="0">
              <a:buClr>
                <a:srgbClr val="2DA2BF"/>
              </a:buClr>
              <a:buNone/>
            </a:pPr>
            <a:r>
              <a:rPr lang="en-CA" sz="3100" dirty="0" smtClean="0">
                <a:solidFill>
                  <a:srgbClr val="000000"/>
                </a:solidFill>
              </a:rPr>
              <a:t>5. </a:t>
            </a:r>
            <a:r>
              <a:rPr lang="en-CA" sz="3100" dirty="0">
                <a:solidFill>
                  <a:srgbClr val="000000"/>
                </a:solidFill>
              </a:rPr>
              <a:t>If you witness cyberbullying</a:t>
            </a:r>
            <a:r>
              <a:rPr lang="en-CA" sz="3100" dirty="0" smtClean="0">
                <a:solidFill>
                  <a:srgbClr val="000000"/>
                </a:solidFill>
              </a:rPr>
              <a:t>:</a:t>
            </a:r>
          </a:p>
          <a:p>
            <a:pPr marL="0" lvl="0" indent="0">
              <a:buClr>
                <a:srgbClr val="2DA2BF"/>
              </a:buClr>
              <a:buNone/>
            </a:pPr>
            <a:endParaRPr lang="en-CA" sz="3100" dirty="0">
              <a:solidFill>
                <a:srgbClr val="000000"/>
              </a:solidFill>
            </a:endParaRPr>
          </a:p>
          <a:p>
            <a:pPr marL="0" lvl="0" indent="0">
              <a:buClr>
                <a:srgbClr val="2DA2BF"/>
              </a:buClr>
              <a:buNone/>
            </a:pPr>
            <a:r>
              <a:rPr lang="en-CA" sz="3100" dirty="0">
                <a:solidFill>
                  <a:srgbClr val="000000"/>
                </a:solidFill>
              </a:rPr>
              <a:t>    i) </a:t>
            </a:r>
            <a:r>
              <a:rPr lang="en-CA" sz="3100" dirty="0" smtClean="0">
                <a:solidFill>
                  <a:srgbClr val="000000"/>
                </a:solidFill>
              </a:rPr>
              <a:t>Don’t to </a:t>
            </a:r>
            <a:r>
              <a:rPr lang="en-CA" sz="3100" dirty="0">
                <a:solidFill>
                  <a:srgbClr val="000000"/>
                </a:solidFill>
              </a:rPr>
              <a:t>pass on an insulting </a:t>
            </a:r>
            <a:r>
              <a:rPr lang="en-CA" sz="3100" dirty="0" smtClean="0">
                <a:solidFill>
                  <a:srgbClr val="000000"/>
                </a:solidFill>
              </a:rPr>
              <a:t>or embarrassing message</a:t>
            </a:r>
            <a:r>
              <a:rPr lang="en-CA" sz="3100" dirty="0">
                <a:solidFill>
                  <a:srgbClr val="000000"/>
                </a:solidFill>
              </a:rPr>
              <a:t>, photo or video</a:t>
            </a:r>
            <a:r>
              <a:rPr lang="en-CA" sz="3100" dirty="0" smtClean="0">
                <a:solidFill>
                  <a:srgbClr val="000000"/>
                </a:solidFill>
              </a:rPr>
              <a:t>.</a:t>
            </a:r>
          </a:p>
          <a:p>
            <a:pPr marL="0" lvl="0" indent="0">
              <a:buClr>
                <a:srgbClr val="2DA2BF"/>
              </a:buClr>
              <a:buNone/>
            </a:pPr>
            <a:endParaRPr lang="en-CA" sz="3100" dirty="0">
              <a:solidFill>
                <a:srgbClr val="000000"/>
              </a:solidFill>
            </a:endParaRPr>
          </a:p>
          <a:p>
            <a:pPr marL="0" lvl="0" indent="0">
              <a:buClr>
                <a:srgbClr val="2DA2BF"/>
              </a:buClr>
              <a:buNone/>
            </a:pPr>
            <a:r>
              <a:rPr lang="en-CA" sz="3100" dirty="0">
                <a:solidFill>
                  <a:srgbClr val="000000"/>
                </a:solidFill>
              </a:rPr>
              <a:t>    ii) </a:t>
            </a:r>
            <a:r>
              <a:rPr lang="en-CA" sz="3100" dirty="0" smtClean="0">
                <a:solidFill>
                  <a:srgbClr val="000000"/>
                </a:solidFill>
              </a:rPr>
              <a:t>Talk to a trusted adult</a:t>
            </a:r>
          </a:p>
          <a:p>
            <a:pPr marL="0" lvl="0" indent="0">
              <a:buClr>
                <a:srgbClr val="2DA2BF"/>
              </a:buClr>
              <a:buNone/>
            </a:pPr>
            <a:endParaRPr lang="en-CA" sz="1900" dirty="0" smtClean="0">
              <a:solidFill>
                <a:srgbClr val="000000"/>
              </a:solidFill>
            </a:endParaRPr>
          </a:p>
          <a:p>
            <a:pPr marL="0" lvl="0" indent="0">
              <a:buClr>
                <a:srgbClr val="2DA2BF"/>
              </a:buClr>
              <a:buNone/>
            </a:pPr>
            <a:endParaRPr lang="en-CA" sz="1900" dirty="0" smtClean="0">
              <a:solidFill>
                <a:srgbClr val="000000"/>
              </a:solidFill>
            </a:endParaRPr>
          </a:p>
          <a:p>
            <a:pPr marL="0" lvl="0" indent="0">
              <a:buClr>
                <a:srgbClr val="2DA2BF"/>
              </a:buClr>
              <a:buNone/>
            </a:pPr>
            <a:r>
              <a:rPr lang="en-CA" sz="1500" dirty="0">
                <a:solidFill>
                  <a:srgbClr val="1F497D"/>
                </a:solidFill>
                <a:latin typeface="Century Gothic"/>
              </a:rPr>
              <a:t>http://mediasmarts.ca/sites/default/files/pdfs/lessonplan/Lesson_Understanding_Cyberbullying_Virtual_Physical_Worlds.pdf</a:t>
            </a:r>
          </a:p>
          <a:p>
            <a:pPr marL="0" lvl="0" indent="0">
              <a:buClr>
                <a:srgbClr val="2DA2BF"/>
              </a:buClr>
              <a:buNone/>
            </a:pPr>
            <a:endParaRPr lang="en-CA" dirty="0"/>
          </a:p>
        </p:txBody>
      </p:sp>
      <p:sp>
        <p:nvSpPr>
          <p:cNvPr id="3" name="Title 2"/>
          <p:cNvSpPr>
            <a:spLocks noGrp="1"/>
          </p:cNvSpPr>
          <p:nvPr>
            <p:ph type="title"/>
          </p:nvPr>
        </p:nvSpPr>
        <p:spPr/>
        <p:txBody>
          <a:bodyPr>
            <a:normAutofit/>
          </a:bodyPr>
          <a:lstStyle/>
          <a:p>
            <a:r>
              <a:rPr lang="en-CA" sz="4000" dirty="0" smtClean="0"/>
              <a:t>More Rules:</a:t>
            </a:r>
            <a:endParaRPr lang="en-CA" sz="4000" dirty="0"/>
          </a:p>
        </p:txBody>
      </p:sp>
    </p:spTree>
    <p:extLst>
      <p:ext uri="{BB962C8B-B14F-4D97-AF65-F5344CB8AC3E}">
        <p14:creationId xmlns:p14="http://schemas.microsoft.com/office/powerpoint/2010/main" val="399473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4704" y="1844824"/>
            <a:ext cx="8579296" cy="3893690"/>
          </a:xfrm>
        </p:spPr>
        <p:txBody>
          <a:bodyPr>
            <a:normAutofit/>
          </a:bodyPr>
          <a:lstStyle/>
          <a:p>
            <a:pPr marL="0" indent="0">
              <a:buNone/>
            </a:pPr>
            <a:r>
              <a:rPr lang="en-CA" sz="2800" b="1" dirty="0" smtClean="0"/>
              <a:t>"Stop, Block, Talk and Save" </a:t>
            </a:r>
            <a:r>
              <a:rPr lang="en-CA" sz="2800" dirty="0" smtClean="0"/>
              <a:t>action plan:</a:t>
            </a:r>
          </a:p>
          <a:p>
            <a:pPr marL="0" indent="0">
              <a:buNone/>
            </a:pPr>
            <a:endParaRPr lang="en-CA" sz="2800" dirty="0" smtClean="0"/>
          </a:p>
          <a:p>
            <a:pPr marL="0" indent="0">
              <a:buNone/>
            </a:pPr>
            <a:r>
              <a:rPr lang="en-CA" sz="2800" b="1" dirty="0" smtClean="0"/>
              <a:t> Stop</a:t>
            </a:r>
            <a:r>
              <a:rPr lang="en-CA" sz="2800" dirty="0" smtClean="0"/>
              <a:t>:</a:t>
            </a:r>
            <a:endParaRPr lang="en-CA" sz="2800" dirty="0" smtClean="0"/>
          </a:p>
          <a:p>
            <a:pPr marL="0" indent="0">
              <a:buNone/>
            </a:pPr>
            <a:r>
              <a:rPr lang="en-CA" sz="2800" dirty="0" smtClean="0"/>
              <a:t> </a:t>
            </a:r>
            <a:r>
              <a:rPr lang="en-CA" sz="2800" b="1" dirty="0" smtClean="0"/>
              <a:t>Block</a:t>
            </a:r>
            <a:r>
              <a:rPr lang="en-CA" sz="2800" dirty="0" smtClean="0"/>
              <a:t>:</a:t>
            </a:r>
            <a:endParaRPr lang="en-CA" sz="2800" dirty="0" smtClean="0"/>
          </a:p>
          <a:p>
            <a:pPr marL="0" indent="0">
              <a:buNone/>
            </a:pPr>
            <a:r>
              <a:rPr lang="en-CA" sz="2800" dirty="0"/>
              <a:t> </a:t>
            </a:r>
            <a:r>
              <a:rPr lang="en-CA" sz="2800" b="1" dirty="0" smtClean="0"/>
              <a:t>Talk</a:t>
            </a:r>
            <a:r>
              <a:rPr lang="en-CA" sz="2800" dirty="0" smtClean="0"/>
              <a:t>:</a:t>
            </a:r>
            <a:endParaRPr lang="en-CA" sz="2800" dirty="0" smtClean="0"/>
          </a:p>
          <a:p>
            <a:pPr marL="0" indent="0">
              <a:buNone/>
            </a:pPr>
            <a:r>
              <a:rPr lang="en-CA" sz="2800" dirty="0"/>
              <a:t> </a:t>
            </a:r>
            <a:r>
              <a:rPr lang="en-CA" sz="2800" b="1" dirty="0" smtClean="0"/>
              <a:t>Save</a:t>
            </a:r>
            <a:r>
              <a:rPr lang="en-CA" sz="2800" dirty="0" smtClean="0"/>
              <a:t>: </a:t>
            </a:r>
            <a:endParaRPr lang="en-CA" sz="2800" dirty="0" smtClean="0"/>
          </a:p>
          <a:p>
            <a:pPr marL="0" indent="0">
              <a:buNone/>
            </a:pPr>
            <a:endParaRPr lang="en-CA" sz="2500" dirty="0" smtClean="0"/>
          </a:p>
          <a:p>
            <a:pPr marL="0" indent="0" algn="r">
              <a:buNone/>
            </a:pPr>
            <a:r>
              <a:rPr lang="en-CA" sz="1600" dirty="0" smtClean="0"/>
              <a:t>www.media-awareness.ca</a:t>
            </a:r>
            <a:endParaRPr lang="en-CA" sz="1600" dirty="0" smtClean="0"/>
          </a:p>
          <a:p>
            <a:pPr marL="0" indent="0">
              <a:buNone/>
            </a:pPr>
            <a:endParaRPr lang="en-CA" dirty="0"/>
          </a:p>
        </p:txBody>
      </p:sp>
      <p:sp>
        <p:nvSpPr>
          <p:cNvPr id="2" name="Title 1"/>
          <p:cNvSpPr>
            <a:spLocks noGrp="1"/>
          </p:cNvSpPr>
          <p:nvPr>
            <p:ph type="title"/>
          </p:nvPr>
        </p:nvSpPr>
        <p:spPr>
          <a:xfrm>
            <a:off x="467544" y="188640"/>
            <a:ext cx="8229600" cy="1143000"/>
          </a:xfrm>
        </p:spPr>
        <p:txBody>
          <a:bodyPr>
            <a:normAutofit fontScale="90000"/>
          </a:bodyPr>
          <a:lstStyle/>
          <a:p>
            <a:r>
              <a:rPr lang="en-CA" sz="4000" dirty="0" smtClean="0"/>
              <a:t/>
            </a:r>
            <a:br>
              <a:rPr lang="en-CA" sz="4000" dirty="0" smtClean="0"/>
            </a:br>
            <a:r>
              <a:rPr lang="en-CA" sz="4400" dirty="0" smtClean="0"/>
              <a:t>Stop Cyberbullying:</a:t>
            </a:r>
            <a:br>
              <a:rPr lang="en-CA" sz="4400" dirty="0" smtClean="0"/>
            </a:br>
            <a:r>
              <a:rPr lang="en-CA" sz="4400" i="1" dirty="0" smtClean="0"/>
              <a:t>What to do if you are a </a:t>
            </a:r>
            <a:r>
              <a:rPr lang="en-CA" sz="4400" i="1" dirty="0" smtClean="0"/>
              <a:t>target?</a:t>
            </a:r>
            <a:r>
              <a:rPr lang="en-CA" dirty="0" smtClean="0"/>
              <a:t/>
            </a:r>
            <a:br>
              <a:rPr lang="en-CA" dirty="0" smtClean="0"/>
            </a:br>
            <a:endParaRPr lang="en-CA" dirty="0"/>
          </a:p>
        </p:txBody>
      </p:sp>
    </p:spTree>
    <p:extLst>
      <p:ext uri="{BB962C8B-B14F-4D97-AF65-F5344CB8AC3E}">
        <p14:creationId xmlns:p14="http://schemas.microsoft.com/office/powerpoint/2010/main" val="858067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CA" sz="1100" b="1" dirty="0">
              <a:solidFill>
                <a:prstClr val="black"/>
              </a:solidFill>
              <a:latin typeface="System"/>
            </a:endParaRPr>
          </a:p>
          <a:p>
            <a:pPr marL="0" indent="0">
              <a:buNone/>
            </a:pPr>
            <a:r>
              <a:rPr lang="en-CA" sz="2800" b="0" dirty="0" smtClean="0">
                <a:solidFill>
                  <a:srgbClr val="000000"/>
                </a:solidFill>
                <a:latin typeface="Arial"/>
              </a:rPr>
              <a:t>Essential Question: How do you respect the privacy of others online?</a:t>
            </a:r>
          </a:p>
          <a:p>
            <a:pPr marL="0" indent="0">
              <a:buNone/>
            </a:pPr>
            <a:endParaRPr lang="en-CA" sz="2800" b="0" dirty="0" smtClean="0">
              <a:solidFill>
                <a:srgbClr val="000000"/>
              </a:solidFill>
              <a:latin typeface="Arial"/>
            </a:endParaRPr>
          </a:p>
          <a:p>
            <a:r>
              <a:rPr lang="en-CA" sz="2800" dirty="0" smtClean="0">
                <a:solidFill>
                  <a:srgbClr val="000000"/>
                </a:solidFill>
                <a:latin typeface="Arial"/>
              </a:rPr>
              <a:t>Go to the following website for a complete lesson plan:</a:t>
            </a:r>
            <a:endParaRPr lang="en-CA" sz="2800" b="0" dirty="0" smtClean="0">
              <a:solidFill>
                <a:srgbClr val="000000"/>
              </a:solidFill>
              <a:latin typeface="Arial"/>
            </a:endParaRPr>
          </a:p>
          <a:p>
            <a:pPr marL="0" indent="0">
              <a:buNone/>
            </a:pPr>
            <a:r>
              <a:rPr lang="en-CA" sz="2800" b="0" dirty="0" smtClean="0">
                <a:solidFill>
                  <a:srgbClr val="000000"/>
                </a:solidFill>
                <a:latin typeface="Arial"/>
                <a:hlinkClick r:id="rId2"/>
              </a:rPr>
              <a:t>http://</a:t>
            </a:r>
            <a:r>
              <a:rPr lang="en-CA" sz="2800" b="0" dirty="0" smtClean="0">
                <a:solidFill>
                  <a:srgbClr val="000000"/>
                </a:solidFill>
                <a:latin typeface="Arial"/>
                <a:hlinkClick r:id="rId2"/>
              </a:rPr>
              <a:t>www.commonsensemedia.org/educators/lesson/secret-sharer-6-8-0</a:t>
            </a:r>
            <a:endParaRPr lang="en-CA" sz="2800" b="0" dirty="0" smtClean="0">
              <a:solidFill>
                <a:srgbClr val="000000"/>
              </a:solidFill>
              <a:latin typeface="Arial"/>
            </a:endParaRPr>
          </a:p>
          <a:p>
            <a:pPr marL="0" indent="0">
              <a:buNone/>
            </a:pPr>
            <a:endParaRPr lang="en-CA" sz="2800" b="0" dirty="0" smtClean="0">
              <a:solidFill>
                <a:srgbClr val="000000"/>
              </a:solidFill>
              <a:latin typeface="Arial"/>
            </a:endParaRPr>
          </a:p>
          <a:p>
            <a:pPr marL="0" indent="0">
              <a:buNone/>
            </a:pPr>
            <a:endParaRPr lang="en-CA" dirty="0"/>
          </a:p>
        </p:txBody>
      </p:sp>
      <p:sp>
        <p:nvSpPr>
          <p:cNvPr id="2" name="Title 1"/>
          <p:cNvSpPr>
            <a:spLocks noGrp="1"/>
          </p:cNvSpPr>
          <p:nvPr>
            <p:ph type="title"/>
          </p:nvPr>
        </p:nvSpPr>
        <p:spPr>
          <a:xfrm>
            <a:off x="467544" y="548680"/>
            <a:ext cx="8229600" cy="1143000"/>
          </a:xfrm>
        </p:spPr>
        <p:txBody>
          <a:bodyPr>
            <a:normAutofit fontScale="90000"/>
          </a:bodyPr>
          <a:lstStyle/>
          <a:p>
            <a:r>
              <a:rPr lang="en-CA" sz="4900" dirty="0" smtClean="0">
                <a:solidFill>
                  <a:srgbClr val="000000"/>
                </a:solidFill>
              </a:rPr>
              <a:t>Lesson Plan: Secret Sharer</a:t>
            </a:r>
            <a:r>
              <a:rPr lang="en-CA" dirty="0" smtClean="0">
                <a:solidFill>
                  <a:srgbClr val="000000"/>
                </a:solidFill>
              </a:rPr>
              <a:t/>
            </a:r>
            <a:br>
              <a:rPr lang="en-CA" dirty="0" smtClean="0">
                <a:solidFill>
                  <a:srgbClr val="000000"/>
                </a:solidFill>
              </a:rPr>
            </a:br>
            <a:endParaRPr lang="en-CA" dirty="0"/>
          </a:p>
        </p:txBody>
      </p:sp>
    </p:spTree>
    <p:extLst>
      <p:ext uri="{BB962C8B-B14F-4D97-AF65-F5344CB8AC3E}">
        <p14:creationId xmlns:p14="http://schemas.microsoft.com/office/powerpoint/2010/main" val="682629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00808"/>
            <a:ext cx="8229600" cy="3384376"/>
          </a:xfrm>
        </p:spPr>
        <p:txBody>
          <a:bodyPr>
            <a:normAutofit/>
          </a:bodyPr>
          <a:lstStyle/>
          <a:p>
            <a:pPr marL="0" indent="0">
              <a:buNone/>
            </a:pPr>
            <a:r>
              <a:rPr lang="en-CA" sz="3000" b="1" dirty="0" smtClean="0">
                <a:latin typeface="+mj-lt"/>
              </a:rPr>
              <a:t>Polite</a:t>
            </a:r>
            <a:endParaRPr lang="en-CA" sz="3000" dirty="0" smtClean="0">
              <a:latin typeface="+mj-lt"/>
            </a:endParaRPr>
          </a:p>
          <a:p>
            <a:pPr marL="0" indent="0">
              <a:buNone/>
            </a:pPr>
            <a:r>
              <a:rPr lang="en-CA" sz="3000" b="1" dirty="0" smtClean="0">
                <a:latin typeface="+mj-lt"/>
              </a:rPr>
              <a:t>Posting</a:t>
            </a:r>
            <a:endParaRPr lang="en-CA" sz="3000" dirty="0">
              <a:latin typeface="+mj-lt"/>
            </a:endParaRPr>
          </a:p>
          <a:p>
            <a:pPr marL="0" indent="0">
              <a:buNone/>
            </a:pPr>
            <a:r>
              <a:rPr lang="en-CA" sz="3000" b="1" dirty="0" smtClean="0">
                <a:latin typeface="+mj-lt"/>
              </a:rPr>
              <a:t>Pay </a:t>
            </a:r>
            <a:r>
              <a:rPr lang="en-CA" sz="3000" b="1" dirty="0" smtClean="0">
                <a:latin typeface="+mj-lt"/>
              </a:rPr>
              <a:t>Attention</a:t>
            </a:r>
            <a:endParaRPr lang="en-CA" sz="3000" dirty="0" smtClean="0">
              <a:latin typeface="+mj-lt"/>
            </a:endParaRPr>
          </a:p>
          <a:p>
            <a:pPr marL="0" indent="0">
              <a:buNone/>
            </a:pPr>
            <a:r>
              <a:rPr lang="en-CA" sz="3000" b="1" dirty="0" smtClean="0">
                <a:latin typeface="+mj-lt"/>
              </a:rPr>
              <a:t>Personal </a:t>
            </a:r>
            <a:r>
              <a:rPr lang="en-CA" sz="3000" b="1" dirty="0" smtClean="0">
                <a:latin typeface="+mj-lt"/>
              </a:rPr>
              <a:t>Information</a:t>
            </a:r>
          </a:p>
          <a:p>
            <a:pPr marL="0" indent="0">
              <a:buNone/>
            </a:pPr>
            <a:endParaRPr lang="en-CA" sz="4500" dirty="0" smtClean="0">
              <a:latin typeface="+mj-lt"/>
            </a:endParaRPr>
          </a:p>
          <a:p>
            <a:pPr marL="0" indent="0" algn="r">
              <a:buNone/>
            </a:pPr>
            <a:r>
              <a:rPr lang="en-CA" sz="1800" dirty="0" smtClean="0"/>
              <a:t>http://www.endcyberbullying.org/prevention/prevention-for-teens</a:t>
            </a:r>
            <a:r>
              <a:rPr lang="en-CA" sz="1800" dirty="0" smtClean="0"/>
              <a:t>/</a:t>
            </a:r>
            <a:endParaRPr lang="en-CA" dirty="0" smtClean="0"/>
          </a:p>
          <a:p>
            <a:pPr marL="0" indent="0">
              <a:buNone/>
            </a:pPr>
            <a:endParaRPr lang="en-CA" dirty="0" smtClean="0"/>
          </a:p>
          <a:p>
            <a:pPr marL="0" indent="0">
              <a:buNone/>
            </a:pPr>
            <a:endParaRPr lang="en-CA" sz="2900" dirty="0" smtClean="0"/>
          </a:p>
        </p:txBody>
      </p:sp>
      <p:sp>
        <p:nvSpPr>
          <p:cNvPr id="2" name="Title 1"/>
          <p:cNvSpPr>
            <a:spLocks noGrp="1"/>
          </p:cNvSpPr>
          <p:nvPr>
            <p:ph type="title"/>
          </p:nvPr>
        </p:nvSpPr>
        <p:spPr>
          <a:xfrm>
            <a:off x="467544" y="116632"/>
            <a:ext cx="8229600" cy="1143000"/>
          </a:xfrm>
        </p:spPr>
        <p:txBody>
          <a:bodyPr>
            <a:normAutofit/>
          </a:bodyPr>
          <a:lstStyle/>
          <a:p>
            <a:r>
              <a:rPr lang="en-CA" dirty="0" smtClean="0"/>
              <a:t>4 Ps of Personal Information</a:t>
            </a:r>
            <a:endParaRPr lang="en-CA" dirty="0"/>
          </a:p>
        </p:txBody>
      </p:sp>
    </p:spTree>
    <p:extLst>
      <p:ext uri="{BB962C8B-B14F-4D97-AF65-F5344CB8AC3E}">
        <p14:creationId xmlns:p14="http://schemas.microsoft.com/office/powerpoint/2010/main" val="1376582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CA" sz="2200" dirty="0" smtClean="0"/>
              <a:t>Think Before You Post (1 min)</a:t>
            </a:r>
          </a:p>
          <a:p>
            <a:pPr marL="0" indent="0">
              <a:buNone/>
            </a:pPr>
            <a:r>
              <a:rPr lang="en-CA" sz="1800" dirty="0">
                <a:hlinkClick r:id="rId2"/>
              </a:rPr>
              <a:t>http://</a:t>
            </a:r>
            <a:r>
              <a:rPr lang="en-CA" sz="1800" dirty="0" smtClean="0">
                <a:hlinkClick r:id="rId2"/>
              </a:rPr>
              <a:t>www.youtube.com/watch?v=4w4_Hrwh2XI</a:t>
            </a:r>
            <a:endParaRPr lang="en-CA" sz="1800" dirty="0" smtClean="0"/>
          </a:p>
          <a:p>
            <a:pPr marL="0" indent="0">
              <a:buNone/>
            </a:pPr>
            <a:endParaRPr lang="en-CA" sz="1800" dirty="0" smtClean="0"/>
          </a:p>
          <a:p>
            <a:pPr marL="0" indent="0">
              <a:buNone/>
            </a:pPr>
            <a:r>
              <a:rPr lang="en-CA" sz="2200" dirty="0" smtClean="0"/>
              <a:t>Making Digital Citizenship Personal:</a:t>
            </a:r>
            <a:endParaRPr lang="en-CA" sz="2200" dirty="0"/>
          </a:p>
          <a:p>
            <a:pPr marL="0" indent="0">
              <a:buNone/>
            </a:pPr>
            <a:r>
              <a:rPr lang="en-CA" sz="1800" dirty="0">
                <a:hlinkClick r:id="rId3"/>
              </a:rPr>
              <a:t>file:///I:/pdig%20Social%20Networking/Making%20Digital%20Citizenship%20Personal%20%20Common%20Sense%20Media.htm</a:t>
            </a:r>
            <a:endParaRPr lang="en-CA" sz="1800" dirty="0" smtClean="0"/>
          </a:p>
          <a:p>
            <a:pPr marL="0" indent="0">
              <a:buNone/>
            </a:pPr>
            <a:endParaRPr lang="en-CA" sz="1800" dirty="0" smtClean="0"/>
          </a:p>
          <a:p>
            <a:pPr marL="0" indent="0">
              <a:buNone/>
            </a:pPr>
            <a:endParaRPr lang="en-CA" sz="1800" dirty="0"/>
          </a:p>
          <a:p>
            <a:pPr marL="0" indent="0">
              <a:buNone/>
            </a:pPr>
            <a:r>
              <a:rPr lang="en-CA" sz="2200" dirty="0"/>
              <a:t>Lesson in Action: Talking Safely </a:t>
            </a:r>
            <a:r>
              <a:rPr lang="en-CA" sz="2200" dirty="0" smtClean="0"/>
              <a:t>Online:</a:t>
            </a:r>
          </a:p>
          <a:p>
            <a:pPr marL="0" indent="0">
              <a:buNone/>
            </a:pPr>
            <a:r>
              <a:rPr lang="en-CA" sz="1800" dirty="0" smtClean="0">
                <a:hlinkClick r:id="rId4" action="ppaction://hlinkfile"/>
              </a:rPr>
              <a:t>file</a:t>
            </a:r>
            <a:r>
              <a:rPr lang="en-CA" sz="1800" dirty="0">
                <a:hlinkClick r:id="rId4" action="ppaction://hlinkfile"/>
              </a:rPr>
              <a:t>:///I:/</a:t>
            </a:r>
            <a:r>
              <a:rPr lang="en-CA" sz="1800" dirty="0" smtClean="0">
                <a:hlinkClick r:id="rId4" action="ppaction://hlinkfile"/>
              </a:rPr>
              <a:t>pdig%20Social%20Networking/Lesson%20in%20Action%20Talking%20Safely%20Online%20%20Common%20Sense%20Media.htm</a:t>
            </a:r>
            <a:endParaRPr lang="en-CA" sz="1800" dirty="0" smtClean="0"/>
          </a:p>
          <a:p>
            <a:pPr marL="0" indent="0">
              <a:buNone/>
            </a:pPr>
            <a:endParaRPr lang="en-CA" sz="1800" dirty="0"/>
          </a:p>
          <a:p>
            <a:pPr marL="0" indent="0">
              <a:buNone/>
            </a:pPr>
            <a:endParaRPr lang="en-CA" sz="1800" dirty="0"/>
          </a:p>
        </p:txBody>
      </p:sp>
      <p:sp>
        <p:nvSpPr>
          <p:cNvPr id="2" name="Title 1"/>
          <p:cNvSpPr>
            <a:spLocks noGrp="1"/>
          </p:cNvSpPr>
          <p:nvPr>
            <p:ph type="title"/>
          </p:nvPr>
        </p:nvSpPr>
        <p:spPr/>
        <p:txBody>
          <a:bodyPr/>
          <a:lstStyle/>
          <a:p>
            <a:r>
              <a:rPr lang="en-CA" dirty="0" smtClean="0"/>
              <a:t>Videos</a:t>
            </a:r>
            <a:endParaRPr lang="en-CA" dirty="0"/>
          </a:p>
        </p:txBody>
      </p:sp>
    </p:spTree>
    <p:extLst>
      <p:ext uri="{BB962C8B-B14F-4D97-AF65-F5344CB8AC3E}">
        <p14:creationId xmlns:p14="http://schemas.microsoft.com/office/powerpoint/2010/main" val="2860688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88840"/>
            <a:ext cx="8229600" cy="3747872"/>
          </a:xfrm>
        </p:spPr>
        <p:txBody>
          <a:bodyPr>
            <a:normAutofit/>
          </a:bodyPr>
          <a:lstStyle/>
          <a:p>
            <a:r>
              <a:rPr lang="en-CA" sz="2800" dirty="0" smtClean="0"/>
              <a:t>Don’t give out any personal information</a:t>
            </a:r>
          </a:p>
          <a:p>
            <a:r>
              <a:rPr lang="en-CA" sz="2800" dirty="0" smtClean="0"/>
              <a:t>Don’t share passwords with friends</a:t>
            </a:r>
          </a:p>
          <a:p>
            <a:r>
              <a:rPr lang="en-CA" sz="2800" dirty="0" smtClean="0"/>
              <a:t>Don’t accept “Friend” requests from people you don’t know</a:t>
            </a:r>
          </a:p>
          <a:p>
            <a:r>
              <a:rPr lang="en-CA" sz="2800" dirty="0" smtClean="0"/>
              <a:t>Avoid getting into online confrontations</a:t>
            </a:r>
          </a:p>
          <a:p>
            <a:r>
              <a:rPr lang="en-CA" sz="2800" dirty="0" smtClean="0"/>
              <a:t>Think before you post</a:t>
            </a:r>
          </a:p>
          <a:p>
            <a:pPr marL="0" indent="0">
              <a:buNone/>
            </a:pPr>
            <a:endParaRPr lang="en-CA" dirty="0" smtClean="0"/>
          </a:p>
          <a:p>
            <a:pPr marL="0" indent="0" algn="r">
              <a:buNone/>
            </a:pPr>
            <a:r>
              <a:rPr lang="en-CA" sz="1400" dirty="0" smtClean="0"/>
              <a:t>www.media-awareness.ca</a:t>
            </a:r>
            <a:endParaRPr lang="en-CA" sz="1400" dirty="0" smtClean="0"/>
          </a:p>
        </p:txBody>
      </p:sp>
      <p:sp>
        <p:nvSpPr>
          <p:cNvPr id="2" name="Title 1"/>
          <p:cNvSpPr>
            <a:spLocks noGrp="1"/>
          </p:cNvSpPr>
          <p:nvPr>
            <p:ph type="title"/>
          </p:nvPr>
        </p:nvSpPr>
        <p:spPr/>
        <p:txBody>
          <a:bodyPr/>
          <a:lstStyle/>
          <a:p>
            <a:pPr algn="ctr"/>
            <a:r>
              <a:rPr lang="en-CA" dirty="0" smtClean="0"/>
              <a:t>Prevention for Teens</a:t>
            </a:r>
            <a:endParaRPr lang="en-CA" dirty="0"/>
          </a:p>
        </p:txBody>
      </p:sp>
    </p:spTree>
    <p:extLst>
      <p:ext uri="{BB962C8B-B14F-4D97-AF65-F5344CB8AC3E}">
        <p14:creationId xmlns:p14="http://schemas.microsoft.com/office/powerpoint/2010/main" val="1337790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CA" dirty="0" smtClean="0"/>
              <a:t>Websites to explore further information, lessons, and videos:</a:t>
            </a:r>
          </a:p>
          <a:p>
            <a:pPr marL="0" indent="0">
              <a:buNone/>
            </a:pPr>
            <a:r>
              <a:rPr lang="en-CA" sz="2800" dirty="0">
                <a:hlinkClick r:id="rId2"/>
              </a:rPr>
              <a:t>http://www.commonsensemedia.org</a:t>
            </a:r>
            <a:r>
              <a:rPr lang="en-CA" sz="2800" dirty="0" smtClean="0">
                <a:hlinkClick r:id="rId2"/>
              </a:rPr>
              <a:t>/</a:t>
            </a:r>
            <a:endParaRPr lang="en-CA" sz="2800" dirty="0" smtClean="0"/>
          </a:p>
          <a:p>
            <a:pPr marL="0" indent="0">
              <a:buNone/>
            </a:pPr>
            <a:endParaRPr lang="en-CA" sz="2800" dirty="0" smtClean="0"/>
          </a:p>
          <a:p>
            <a:pPr marL="0" indent="0">
              <a:buNone/>
            </a:pPr>
            <a:r>
              <a:rPr lang="en-CA" sz="2800" dirty="0" smtClean="0">
                <a:hlinkClick r:id="rId3"/>
              </a:rPr>
              <a:t>http</a:t>
            </a:r>
            <a:r>
              <a:rPr lang="en-CA" sz="2800" dirty="0">
                <a:hlinkClick r:id="rId3"/>
              </a:rPr>
              <a:t>://mediasmarts.ca</a:t>
            </a:r>
            <a:r>
              <a:rPr lang="en-CA" sz="2800" dirty="0" smtClean="0">
                <a:hlinkClick r:id="rId3"/>
              </a:rPr>
              <a:t>/</a:t>
            </a:r>
            <a:endParaRPr lang="en-CA" sz="2800" dirty="0" smtClean="0"/>
          </a:p>
          <a:p>
            <a:pPr marL="0" indent="0">
              <a:buNone/>
            </a:pPr>
            <a:endParaRPr lang="en-CA" sz="2800" dirty="0" smtClean="0"/>
          </a:p>
          <a:p>
            <a:pPr marL="0" indent="0">
              <a:buNone/>
            </a:pPr>
            <a:r>
              <a:rPr lang="en-CA" sz="2800" dirty="0">
                <a:ea typeface="Times New Roman"/>
                <a:cs typeface="Arial"/>
              </a:rPr>
              <a:t> </a:t>
            </a:r>
            <a:r>
              <a:rPr lang="en-CA" sz="2800" dirty="0">
                <a:solidFill>
                  <a:srgbClr val="006699"/>
                </a:solidFill>
                <a:ea typeface="Times New Roman"/>
                <a:cs typeface="Arial"/>
                <a:hlinkClick r:id="rId4"/>
              </a:rPr>
              <a:t>http://www.digizen.org/digicentral/digital-values.aspx</a:t>
            </a:r>
            <a:endParaRPr lang="en-CA" sz="2800" dirty="0" smtClean="0"/>
          </a:p>
          <a:p>
            <a:pPr marL="0" indent="0">
              <a:buNone/>
            </a:pPr>
            <a:endParaRPr lang="en-CA" dirty="0"/>
          </a:p>
          <a:p>
            <a:pPr marL="0" indent="0">
              <a:buNone/>
            </a:pPr>
            <a:endParaRPr lang="en-CA" dirty="0" smtClean="0"/>
          </a:p>
          <a:p>
            <a:pPr marL="0" indent="0">
              <a:buNone/>
            </a:pPr>
            <a:endParaRPr lang="en-CA" dirty="0"/>
          </a:p>
          <a:p>
            <a:pPr marL="0" indent="0">
              <a:buNone/>
            </a:pPr>
            <a:endParaRPr lang="en-CA" dirty="0"/>
          </a:p>
        </p:txBody>
      </p:sp>
      <p:sp>
        <p:nvSpPr>
          <p:cNvPr id="2" name="Title 1"/>
          <p:cNvSpPr>
            <a:spLocks noGrp="1"/>
          </p:cNvSpPr>
          <p:nvPr>
            <p:ph type="title"/>
          </p:nvPr>
        </p:nvSpPr>
        <p:spPr/>
        <p:txBody>
          <a:bodyPr/>
          <a:lstStyle/>
          <a:p>
            <a:r>
              <a:rPr lang="en-CA" dirty="0" smtClean="0"/>
              <a:t> Resources</a:t>
            </a:r>
            <a:endParaRPr lang="en-CA" dirty="0"/>
          </a:p>
        </p:txBody>
      </p:sp>
    </p:spTree>
    <p:extLst>
      <p:ext uri="{BB962C8B-B14F-4D97-AF65-F5344CB8AC3E}">
        <p14:creationId xmlns:p14="http://schemas.microsoft.com/office/powerpoint/2010/main" val="2786958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44825"/>
            <a:ext cx="8229600" cy="4176464"/>
          </a:xfrm>
        </p:spPr>
        <p:txBody>
          <a:bodyPr/>
          <a:lstStyle/>
          <a:p>
            <a:pPr marL="0" indent="0">
              <a:buNone/>
            </a:pPr>
            <a:r>
              <a:rPr lang="en-CA" sz="5400" dirty="0" smtClean="0"/>
              <a:t> S </a:t>
            </a:r>
            <a:r>
              <a:rPr lang="en-CA" dirty="0" smtClean="0"/>
              <a:t>– </a:t>
            </a:r>
            <a:r>
              <a:rPr lang="en-CA" sz="4400" dirty="0" smtClean="0"/>
              <a:t>SAFE</a:t>
            </a:r>
            <a:r>
              <a:rPr lang="en-CA" dirty="0" smtClean="0"/>
              <a:t>: </a:t>
            </a:r>
            <a:r>
              <a:rPr lang="en-CA" sz="2800" dirty="0" smtClean="0"/>
              <a:t>Keep safe by being careful not to give out personal information</a:t>
            </a:r>
          </a:p>
          <a:p>
            <a:pPr marL="0" indent="0">
              <a:buNone/>
            </a:pPr>
            <a:endParaRPr lang="en-CA" dirty="0" smtClean="0"/>
          </a:p>
          <a:p>
            <a:pPr marL="0" indent="0">
              <a:buNone/>
            </a:pPr>
            <a:endParaRPr lang="en-CA" dirty="0" smtClean="0"/>
          </a:p>
          <a:p>
            <a:pPr marL="0" indent="0">
              <a:buNone/>
            </a:pPr>
            <a:endParaRPr lang="en-CA" dirty="0" smtClean="0"/>
          </a:p>
          <a:p>
            <a:pPr marL="0" indent="0">
              <a:buNone/>
            </a:pPr>
            <a:endParaRPr lang="en-CA" dirty="0" smtClean="0"/>
          </a:p>
          <a:p>
            <a:pPr marL="0" indent="0">
              <a:buNone/>
            </a:pPr>
            <a:endParaRPr lang="en-CA" dirty="0"/>
          </a:p>
          <a:p>
            <a:pPr marL="0" indent="0" algn="r">
              <a:buNone/>
            </a:pPr>
            <a:r>
              <a:rPr lang="en-CA" sz="1400" dirty="0" smtClean="0"/>
              <a:t>http://childnet.com/downloads/blog_safety.pdf</a:t>
            </a:r>
            <a:endParaRPr lang="en-CA" sz="1400" dirty="0"/>
          </a:p>
        </p:txBody>
      </p:sp>
      <p:sp>
        <p:nvSpPr>
          <p:cNvPr id="2" name="Title 1"/>
          <p:cNvSpPr>
            <a:spLocks noGrp="1"/>
          </p:cNvSpPr>
          <p:nvPr>
            <p:ph type="title"/>
          </p:nvPr>
        </p:nvSpPr>
        <p:spPr/>
        <p:txBody>
          <a:bodyPr/>
          <a:lstStyle/>
          <a:p>
            <a:pPr algn="ctr"/>
            <a:r>
              <a:rPr lang="en-CA" dirty="0" smtClean="0"/>
              <a:t>Online Safety: Smart Rules</a:t>
            </a:r>
            <a:endParaRPr lang="en-CA" dirty="0"/>
          </a:p>
        </p:txBody>
      </p:sp>
    </p:spTree>
    <p:extLst>
      <p:ext uri="{BB962C8B-B14F-4D97-AF65-F5344CB8AC3E}">
        <p14:creationId xmlns:p14="http://schemas.microsoft.com/office/powerpoint/2010/main" val="194618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88840"/>
            <a:ext cx="8229600" cy="4525963"/>
          </a:xfrm>
        </p:spPr>
        <p:txBody>
          <a:bodyPr>
            <a:normAutofit/>
          </a:bodyPr>
          <a:lstStyle/>
          <a:p>
            <a:pPr marL="0" indent="0">
              <a:buNone/>
            </a:pPr>
            <a:r>
              <a:rPr lang="en-CA" sz="4400" dirty="0" smtClean="0"/>
              <a:t>M – MEETING</a:t>
            </a:r>
            <a:r>
              <a:rPr lang="en-CA" dirty="0" smtClean="0"/>
              <a:t>: </a:t>
            </a:r>
            <a:r>
              <a:rPr lang="en-CA" sz="2800" dirty="0" smtClean="0"/>
              <a:t>Meeting someone you have only been in touch with online can be dangerous. </a:t>
            </a:r>
          </a:p>
          <a:p>
            <a:pPr marL="0" indent="0">
              <a:buNone/>
            </a:pPr>
            <a:endParaRPr lang="en-CA" dirty="0" smtClean="0"/>
          </a:p>
          <a:p>
            <a:pPr marL="0" indent="0">
              <a:buNone/>
            </a:pPr>
            <a:endParaRPr lang="en-CA" dirty="0" smtClean="0"/>
          </a:p>
          <a:p>
            <a:pPr marL="0" indent="0">
              <a:buNone/>
            </a:pPr>
            <a:endParaRPr lang="en-CA" dirty="0"/>
          </a:p>
          <a:p>
            <a:pPr marL="0" indent="0">
              <a:buNone/>
            </a:pPr>
            <a:endParaRPr lang="en-CA" dirty="0" smtClean="0"/>
          </a:p>
          <a:p>
            <a:pPr marL="0" lvl="0" indent="0">
              <a:buNone/>
            </a:pPr>
            <a:r>
              <a:rPr lang="en-CA" sz="1400" dirty="0">
                <a:solidFill>
                  <a:prstClr val="black"/>
                </a:solidFill>
              </a:rPr>
              <a:t>http://childnet.com/downloads/blog_safety.pdf</a:t>
            </a:r>
          </a:p>
          <a:p>
            <a:pPr marL="0" indent="0">
              <a:buNone/>
            </a:pPr>
            <a:endParaRPr lang="en-CA" dirty="0"/>
          </a:p>
          <a:p>
            <a:pPr marL="0" indent="0">
              <a:buNone/>
            </a:pPr>
            <a:endParaRPr lang="en-CA" dirty="0" smtClean="0"/>
          </a:p>
          <a:p>
            <a:pPr marL="0" indent="0">
              <a:buNone/>
            </a:pPr>
            <a:endParaRPr lang="en-CA" dirty="0"/>
          </a:p>
        </p:txBody>
      </p:sp>
      <p:sp>
        <p:nvSpPr>
          <p:cNvPr id="4" name="Title 1"/>
          <p:cNvSpPr>
            <a:spLocks noGrp="1"/>
          </p:cNvSpPr>
          <p:nvPr>
            <p:ph type="title"/>
          </p:nvPr>
        </p:nvSpPr>
        <p:spPr>
          <a:xfrm>
            <a:off x="457200" y="274638"/>
            <a:ext cx="8229600" cy="1143000"/>
          </a:xfrm>
        </p:spPr>
        <p:txBody>
          <a:bodyPr>
            <a:normAutofit/>
          </a:bodyPr>
          <a:lstStyle/>
          <a:p>
            <a:pPr algn="ctr"/>
            <a:r>
              <a:rPr lang="en-CA" sz="3200" dirty="0" smtClean="0"/>
              <a:t>Online Safety: Smart </a:t>
            </a:r>
            <a:r>
              <a:rPr lang="en-CA" sz="3200" dirty="0" smtClean="0"/>
              <a:t>Rules - continued</a:t>
            </a:r>
            <a:endParaRPr lang="en-CA" sz="3200" dirty="0"/>
          </a:p>
        </p:txBody>
      </p:sp>
    </p:spTree>
    <p:extLst>
      <p:ext uri="{BB962C8B-B14F-4D97-AF65-F5344CB8AC3E}">
        <p14:creationId xmlns:p14="http://schemas.microsoft.com/office/powerpoint/2010/main" val="697695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88840"/>
            <a:ext cx="8229600" cy="3459840"/>
          </a:xfrm>
        </p:spPr>
        <p:txBody>
          <a:bodyPr/>
          <a:lstStyle/>
          <a:p>
            <a:pPr marL="0" indent="0">
              <a:buNone/>
            </a:pPr>
            <a:r>
              <a:rPr lang="en-CA" sz="4400" dirty="0" smtClean="0"/>
              <a:t>A – ACCEPTING: </a:t>
            </a:r>
            <a:r>
              <a:rPr lang="en-CA" sz="2800" dirty="0" smtClean="0"/>
              <a:t>Accepting emails, messages, or opening files, pictures or texts from people you don’t know or trust can lead to problems </a:t>
            </a:r>
          </a:p>
          <a:p>
            <a:pPr marL="0" indent="0">
              <a:buNone/>
            </a:pPr>
            <a:endParaRPr lang="en-CA" dirty="0"/>
          </a:p>
          <a:p>
            <a:pPr marL="0" indent="0">
              <a:buNone/>
            </a:pPr>
            <a:endParaRPr lang="en-CA" dirty="0" smtClean="0"/>
          </a:p>
          <a:p>
            <a:pPr marL="0" lvl="0" indent="0" algn="r">
              <a:buNone/>
            </a:pPr>
            <a:r>
              <a:rPr lang="en-CA" sz="1400" dirty="0">
                <a:solidFill>
                  <a:prstClr val="black"/>
                </a:solidFill>
              </a:rPr>
              <a:t>http://</a:t>
            </a:r>
            <a:r>
              <a:rPr lang="en-CA" sz="1400" dirty="0" smtClean="0">
                <a:solidFill>
                  <a:prstClr val="black"/>
                </a:solidFill>
              </a:rPr>
              <a:t>childnet.com/downloads/blog_safety.pdf</a:t>
            </a:r>
            <a:endParaRPr lang="en-CA" sz="1400" dirty="0">
              <a:solidFill>
                <a:prstClr val="black"/>
              </a:solidFill>
            </a:endParaRPr>
          </a:p>
        </p:txBody>
      </p:sp>
      <p:sp>
        <p:nvSpPr>
          <p:cNvPr id="4" name="Title 1"/>
          <p:cNvSpPr>
            <a:spLocks noGrp="1"/>
          </p:cNvSpPr>
          <p:nvPr>
            <p:ph type="title"/>
          </p:nvPr>
        </p:nvSpPr>
        <p:spPr>
          <a:xfrm>
            <a:off x="457200" y="274638"/>
            <a:ext cx="8229600" cy="1143000"/>
          </a:xfrm>
        </p:spPr>
        <p:txBody>
          <a:bodyPr/>
          <a:lstStyle/>
          <a:p>
            <a:pPr algn="ctr"/>
            <a:r>
              <a:rPr lang="en-CA" dirty="0" smtClean="0"/>
              <a:t>Online Safety: Smart Rules</a:t>
            </a:r>
            <a:endParaRPr lang="en-CA" dirty="0"/>
          </a:p>
        </p:txBody>
      </p:sp>
    </p:spTree>
    <p:extLst>
      <p:ext uri="{BB962C8B-B14F-4D97-AF65-F5344CB8AC3E}">
        <p14:creationId xmlns:p14="http://schemas.microsoft.com/office/powerpoint/2010/main" val="2231934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16833"/>
            <a:ext cx="8229600" cy="3888432"/>
          </a:xfrm>
        </p:spPr>
        <p:txBody>
          <a:bodyPr/>
          <a:lstStyle/>
          <a:p>
            <a:pPr marL="0" indent="0">
              <a:buNone/>
            </a:pPr>
            <a:r>
              <a:rPr lang="en-CA" sz="4400" dirty="0" smtClean="0"/>
              <a:t>R – RELIABLE: </a:t>
            </a:r>
            <a:r>
              <a:rPr lang="en-CA" sz="2800" dirty="0" smtClean="0"/>
              <a:t>Information you find on the Internet may not be true, or someone online may be lying about who they are.</a:t>
            </a:r>
          </a:p>
          <a:p>
            <a:pPr marL="0" indent="0">
              <a:buNone/>
            </a:pPr>
            <a:endParaRPr lang="en-CA" dirty="0"/>
          </a:p>
          <a:p>
            <a:pPr marL="0" indent="0">
              <a:buNone/>
            </a:pPr>
            <a:endParaRPr lang="en-CA" dirty="0" smtClean="0"/>
          </a:p>
          <a:p>
            <a:pPr marL="0" indent="0">
              <a:buNone/>
            </a:pPr>
            <a:endParaRPr lang="en-CA" dirty="0"/>
          </a:p>
          <a:p>
            <a:pPr marL="0" indent="0">
              <a:buNone/>
            </a:pPr>
            <a:endParaRPr lang="en-CA" dirty="0" smtClean="0"/>
          </a:p>
          <a:p>
            <a:pPr marL="0" lvl="0" indent="0" algn="r">
              <a:buNone/>
            </a:pPr>
            <a:r>
              <a:rPr lang="en-CA" sz="1400" dirty="0">
                <a:solidFill>
                  <a:prstClr val="black"/>
                </a:solidFill>
              </a:rPr>
              <a:t>http://childnet.com/downloads/blog_safety.pdf</a:t>
            </a:r>
          </a:p>
          <a:p>
            <a:pPr marL="0" indent="0">
              <a:buNone/>
            </a:pPr>
            <a:endParaRPr lang="en-CA" dirty="0"/>
          </a:p>
          <a:p>
            <a:pPr marL="0" indent="0">
              <a:buNone/>
            </a:pPr>
            <a:endParaRPr lang="en-CA" dirty="0" smtClean="0"/>
          </a:p>
        </p:txBody>
      </p:sp>
      <p:sp>
        <p:nvSpPr>
          <p:cNvPr id="4" name="Title 1"/>
          <p:cNvSpPr>
            <a:spLocks noGrp="1"/>
          </p:cNvSpPr>
          <p:nvPr>
            <p:ph type="title"/>
          </p:nvPr>
        </p:nvSpPr>
        <p:spPr>
          <a:xfrm>
            <a:off x="457200" y="274638"/>
            <a:ext cx="8229600" cy="1143000"/>
          </a:xfrm>
        </p:spPr>
        <p:txBody>
          <a:bodyPr/>
          <a:lstStyle/>
          <a:p>
            <a:pPr algn="ctr"/>
            <a:r>
              <a:rPr lang="en-CA" dirty="0" smtClean="0"/>
              <a:t>Online Safety: Smart Rules</a:t>
            </a:r>
            <a:endParaRPr lang="en-CA" dirty="0"/>
          </a:p>
        </p:txBody>
      </p:sp>
    </p:spTree>
    <p:extLst>
      <p:ext uri="{BB962C8B-B14F-4D97-AF65-F5344CB8AC3E}">
        <p14:creationId xmlns:p14="http://schemas.microsoft.com/office/powerpoint/2010/main" val="1510341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16832"/>
            <a:ext cx="8229600" cy="3747872"/>
          </a:xfrm>
        </p:spPr>
        <p:txBody>
          <a:bodyPr>
            <a:normAutofit/>
          </a:bodyPr>
          <a:lstStyle/>
          <a:p>
            <a:pPr marL="0" indent="0">
              <a:buNone/>
            </a:pPr>
            <a:r>
              <a:rPr lang="en-CA" sz="4400" dirty="0" smtClean="0"/>
              <a:t>T – TELL: </a:t>
            </a:r>
            <a:r>
              <a:rPr lang="en-CA" dirty="0" smtClean="0"/>
              <a:t>Tell your parent, or trusted adult, if someone or something makes you feel uncomfortable or worried, or if you or someone you know is being bullied online.</a:t>
            </a:r>
          </a:p>
          <a:p>
            <a:pPr marL="0" indent="0">
              <a:buNone/>
            </a:pPr>
            <a:endParaRPr lang="en-CA" dirty="0"/>
          </a:p>
          <a:p>
            <a:pPr marL="0" indent="0">
              <a:buNone/>
            </a:pPr>
            <a:endParaRPr lang="en-CA" dirty="0"/>
          </a:p>
          <a:p>
            <a:pPr marL="0" indent="0">
              <a:buNone/>
            </a:pPr>
            <a:endParaRPr lang="en-CA" dirty="0" smtClean="0"/>
          </a:p>
          <a:p>
            <a:pPr marL="0" lvl="0" indent="0" algn="r">
              <a:buNone/>
            </a:pPr>
            <a:r>
              <a:rPr lang="en-CA" sz="1400" dirty="0">
                <a:solidFill>
                  <a:prstClr val="black"/>
                </a:solidFill>
              </a:rPr>
              <a:t>http://</a:t>
            </a:r>
            <a:r>
              <a:rPr lang="en-CA" sz="1400" dirty="0" smtClean="0">
                <a:solidFill>
                  <a:prstClr val="black"/>
                </a:solidFill>
              </a:rPr>
              <a:t>childnet.com/downloads/blog_safety.pdf</a:t>
            </a:r>
            <a:endParaRPr lang="en-CA" sz="1400" dirty="0">
              <a:solidFill>
                <a:prstClr val="black"/>
              </a:solidFill>
            </a:endParaRPr>
          </a:p>
        </p:txBody>
      </p:sp>
      <p:sp>
        <p:nvSpPr>
          <p:cNvPr id="4" name="Title 1"/>
          <p:cNvSpPr>
            <a:spLocks noGrp="1"/>
          </p:cNvSpPr>
          <p:nvPr>
            <p:ph type="title"/>
          </p:nvPr>
        </p:nvSpPr>
        <p:spPr>
          <a:xfrm>
            <a:off x="457200" y="274638"/>
            <a:ext cx="8229600" cy="1143000"/>
          </a:xfrm>
        </p:spPr>
        <p:txBody>
          <a:bodyPr/>
          <a:lstStyle/>
          <a:p>
            <a:pPr algn="ctr"/>
            <a:r>
              <a:rPr lang="en-CA" dirty="0" smtClean="0"/>
              <a:t>Online Safety: Smart Rules</a:t>
            </a:r>
            <a:endParaRPr lang="en-CA" dirty="0"/>
          </a:p>
        </p:txBody>
      </p:sp>
    </p:spTree>
    <p:extLst>
      <p:ext uri="{BB962C8B-B14F-4D97-AF65-F5344CB8AC3E}">
        <p14:creationId xmlns:p14="http://schemas.microsoft.com/office/powerpoint/2010/main" val="501890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060848"/>
            <a:ext cx="8229600" cy="4525963"/>
          </a:xfrm>
        </p:spPr>
        <p:txBody>
          <a:bodyPr/>
          <a:lstStyle/>
          <a:p>
            <a:r>
              <a:rPr lang="en-CA" dirty="0" smtClean="0"/>
              <a:t>A </a:t>
            </a:r>
            <a:r>
              <a:rPr lang="en-CA" dirty="0"/>
              <a:t>digital footprint is the word used to describe the trail, traces or "footprints" that people leave online. </a:t>
            </a:r>
            <a:endParaRPr lang="en-CA" dirty="0" smtClean="0"/>
          </a:p>
          <a:p>
            <a:pPr marL="109728" indent="0">
              <a:buNone/>
            </a:pPr>
            <a:endParaRPr lang="en-CA" dirty="0" smtClean="0"/>
          </a:p>
          <a:p>
            <a:r>
              <a:rPr lang="en-CA" dirty="0" smtClean="0"/>
              <a:t>A digital tattoo is your digital identity but like a real tattoo, </a:t>
            </a:r>
            <a:r>
              <a:rPr lang="en-CA" dirty="0" smtClean="0"/>
              <a:t>it is easy to create but extremely difficult to remove.</a:t>
            </a:r>
            <a:endParaRPr lang="en-CA" dirty="0"/>
          </a:p>
        </p:txBody>
      </p:sp>
      <p:sp>
        <p:nvSpPr>
          <p:cNvPr id="2" name="Title 1"/>
          <p:cNvSpPr>
            <a:spLocks noGrp="1"/>
          </p:cNvSpPr>
          <p:nvPr>
            <p:ph type="title"/>
          </p:nvPr>
        </p:nvSpPr>
        <p:spPr/>
        <p:txBody>
          <a:bodyPr>
            <a:normAutofit fontScale="90000"/>
          </a:bodyPr>
          <a:lstStyle/>
          <a:p>
            <a:pPr algn="ctr"/>
            <a:r>
              <a:rPr lang="en-CA" dirty="0" smtClean="0"/>
              <a:t>Digital </a:t>
            </a:r>
            <a:r>
              <a:rPr lang="en-CA" dirty="0" smtClean="0"/>
              <a:t>Footprint / Digital Tattoo</a:t>
            </a:r>
            <a:r>
              <a:rPr lang="en-CA" dirty="0" smtClean="0"/>
              <a:t>: </a:t>
            </a:r>
            <a:br>
              <a:rPr lang="en-CA" dirty="0" smtClean="0"/>
            </a:br>
            <a:r>
              <a:rPr lang="en-CA" dirty="0" smtClean="0"/>
              <a:t>Private Information Public</a:t>
            </a:r>
            <a:endParaRPr lang="en-CA" dirty="0"/>
          </a:p>
        </p:txBody>
      </p:sp>
    </p:spTree>
    <p:extLst>
      <p:ext uri="{BB962C8B-B14F-4D97-AF65-F5344CB8AC3E}">
        <p14:creationId xmlns:p14="http://schemas.microsoft.com/office/powerpoint/2010/main" val="2233662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700808"/>
            <a:ext cx="8229600" cy="4755984"/>
          </a:xfrm>
        </p:spPr>
        <p:txBody>
          <a:bodyPr>
            <a:normAutofit/>
          </a:bodyPr>
          <a:lstStyle/>
          <a:p>
            <a:pPr marL="0" indent="0">
              <a:buNone/>
            </a:pPr>
            <a:r>
              <a:rPr lang="en-CA" sz="2800" dirty="0" smtClean="0"/>
              <a:t>“The </a:t>
            </a:r>
            <a:r>
              <a:rPr lang="en-CA" sz="2800" dirty="0"/>
              <a:t>word “</a:t>
            </a:r>
            <a:r>
              <a:rPr lang="en-CA" sz="2800" b="1" dirty="0"/>
              <a:t>bullying</a:t>
            </a:r>
            <a:r>
              <a:rPr lang="en-CA" sz="2800" dirty="0"/>
              <a:t>” means any repeated direct or indirect behaviour, comment, act or gesture, whether deliberate or not, including in cyberspace, which occurs in a context where there is a power imbalance between the persons concerned and which causes distress and injures, hurts, oppresses, intimidates or </a:t>
            </a:r>
            <a:r>
              <a:rPr lang="en-CA" sz="2800" dirty="0" smtClean="0"/>
              <a:t>ostracizes”</a:t>
            </a:r>
            <a:endParaRPr lang="en-CA" sz="2800" dirty="0"/>
          </a:p>
          <a:p>
            <a:pPr marL="0" indent="0">
              <a:buNone/>
            </a:pPr>
            <a:endParaRPr lang="en-CA" dirty="0" smtClean="0"/>
          </a:p>
          <a:p>
            <a:pPr marL="0" indent="0">
              <a:buNone/>
            </a:pPr>
            <a:endParaRPr lang="en-CA" dirty="0" smtClean="0"/>
          </a:p>
          <a:p>
            <a:pPr marL="0" indent="0" algn="r">
              <a:buNone/>
            </a:pPr>
            <a:r>
              <a:rPr lang="en-CA" sz="1400" dirty="0" smtClean="0"/>
              <a:t>                                                     (Education Act, Chapter 1, Division 1, Section 13, 1.1)</a:t>
            </a:r>
            <a:endParaRPr lang="en-CA" sz="1400" dirty="0"/>
          </a:p>
        </p:txBody>
      </p:sp>
      <p:sp>
        <p:nvSpPr>
          <p:cNvPr id="2" name="Title 1"/>
          <p:cNvSpPr>
            <a:spLocks noGrp="1"/>
          </p:cNvSpPr>
          <p:nvPr>
            <p:ph type="title"/>
          </p:nvPr>
        </p:nvSpPr>
        <p:spPr/>
        <p:txBody>
          <a:bodyPr/>
          <a:lstStyle/>
          <a:p>
            <a:pPr algn="ctr"/>
            <a:r>
              <a:rPr lang="en-CA" dirty="0" smtClean="0"/>
              <a:t>Bullying and </a:t>
            </a:r>
            <a:r>
              <a:rPr lang="en-CA" dirty="0"/>
              <a:t>C</a:t>
            </a:r>
            <a:r>
              <a:rPr lang="en-CA" dirty="0" smtClean="0"/>
              <a:t>yberbullying</a:t>
            </a:r>
            <a:endParaRPr lang="en-CA" dirty="0"/>
          </a:p>
        </p:txBody>
      </p:sp>
    </p:spTree>
    <p:extLst>
      <p:ext uri="{BB962C8B-B14F-4D97-AF65-F5344CB8AC3E}">
        <p14:creationId xmlns:p14="http://schemas.microsoft.com/office/powerpoint/2010/main" val="1786896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835</TotalTime>
  <Words>1387</Words>
  <Application>Microsoft Office PowerPoint</Application>
  <PresentationFormat>On-screen Show (4:3)</PresentationFormat>
  <Paragraphs>201</Paragraphs>
  <Slides>20</Slides>
  <Notes>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Staying Safe Online </vt:lpstr>
      <vt:lpstr>Prevention for Teens</vt:lpstr>
      <vt:lpstr>Online Safety: Smart Rules</vt:lpstr>
      <vt:lpstr>Online Safety: Smart Rules - continued</vt:lpstr>
      <vt:lpstr>Online Safety: Smart Rules</vt:lpstr>
      <vt:lpstr>Online Safety: Smart Rules</vt:lpstr>
      <vt:lpstr>Online Safety: Smart Rules</vt:lpstr>
      <vt:lpstr>Digital Footprint / Digital Tattoo:  Private Information Public</vt:lpstr>
      <vt:lpstr>Bullying and Cyberbullying</vt:lpstr>
      <vt:lpstr>Statistics and Facts</vt:lpstr>
      <vt:lpstr>Statistics</vt:lpstr>
      <vt:lpstr>PowerPoint Presentation</vt:lpstr>
      <vt:lpstr>The Law: Bill 56  Anti-bullying and anti-violence provision in the Education Act </vt:lpstr>
      <vt:lpstr>Cyberbullying: Rules of Online Conduct </vt:lpstr>
      <vt:lpstr>More Rules:</vt:lpstr>
      <vt:lpstr> Stop Cyberbullying: What to do if you are a target? </vt:lpstr>
      <vt:lpstr>Lesson Plan: Secret Sharer </vt:lpstr>
      <vt:lpstr>4 Ps of Personal Information</vt:lpstr>
      <vt:lpstr>Videos</vt:lpstr>
      <vt:lpstr> Resources</vt:lpstr>
    </vt:vector>
  </TitlesOfParts>
  <Company>WQSB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Safe Online</dc:title>
  <dc:creator>Karen McPherson</dc:creator>
  <cp:lastModifiedBy>Lisa Diner</cp:lastModifiedBy>
  <cp:revision>71</cp:revision>
  <dcterms:created xsi:type="dcterms:W3CDTF">2013-04-29T16:36:52Z</dcterms:created>
  <dcterms:modified xsi:type="dcterms:W3CDTF">2013-05-01T17:56:16Z</dcterms:modified>
</cp:coreProperties>
</file>